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311" r:id="rId3"/>
    <p:sldId id="312" r:id="rId4"/>
    <p:sldId id="313" r:id="rId5"/>
    <p:sldId id="314" r:id="rId6"/>
    <p:sldId id="315" r:id="rId7"/>
    <p:sldId id="316" r:id="rId8"/>
    <p:sldId id="318" r:id="rId9"/>
    <p:sldId id="258" r:id="rId10"/>
    <p:sldId id="319" r:id="rId11"/>
    <p:sldId id="261" r:id="rId12"/>
    <p:sldId id="310" r:id="rId13"/>
    <p:sldId id="264" r:id="rId14"/>
    <p:sldId id="320" r:id="rId15"/>
    <p:sldId id="267" r:id="rId16"/>
    <p:sldId id="266" r:id="rId17"/>
    <p:sldId id="271" r:id="rId18"/>
    <p:sldId id="274" r:id="rId19"/>
    <p:sldId id="277" r:id="rId20"/>
    <p:sldId id="273" r:id="rId21"/>
    <p:sldId id="275" r:id="rId22"/>
    <p:sldId id="278" r:id="rId23"/>
    <p:sldId id="279" r:id="rId2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9" d="100"/>
          <a:sy n="69" d="100"/>
        </p:scale>
        <p:origin x="-1404"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8" name="Rounded Rectangle 7"/>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fld id="{64F70CA6-5AA1-460D-9274-FDE964393DD7}" type="datetimeFigureOut">
              <a:rPr lang="en-US" smtClean="0"/>
              <a:t>9/26/2013</a:t>
            </a:fld>
            <a:endParaRPr lang="en-US"/>
          </a:p>
        </p:txBody>
      </p:sp>
      <p:sp>
        <p:nvSpPr>
          <p:cNvPr id="5" name="Footer Placeholder 4"/>
          <p:cNvSpPr>
            <a:spLocks noGrp="1"/>
          </p:cNvSpPr>
          <p:nvPr>
            <p:ph type="ftr" sz="quarter" idx="11"/>
          </p:nvPr>
        </p:nvSpPr>
        <p:spPr/>
        <p:txBody>
          <a:bodyPr/>
          <a:lstStyle/>
          <a:p>
            <a:endParaRPr lang="en-US"/>
          </a:p>
        </p:txBody>
      </p:sp>
      <p:sp>
        <p:nvSpPr>
          <p:cNvPr id="9" name="Rectangle 8"/>
          <p:cNvSpPr/>
          <p:nvPr/>
        </p:nvSpPr>
        <p:spPr>
          <a:xfrm>
            <a:off x="345440" y="2942602"/>
            <a:ext cx="7147931" cy="2463800"/>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7572652" y="2944634"/>
            <a:ext cx="1190348" cy="2459736"/>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a:off x="7712714" y="3136658"/>
            <a:ext cx="910224" cy="2075688"/>
          </a:xfrm>
          <a:prstGeom prst="rect">
            <a:avLst/>
          </a:prstGeom>
          <a:solidFill>
            <a:schemeClr val="accent3">
              <a:alpha val="70000"/>
            </a:schemeClr>
          </a:solidFill>
          <a:ln w="6350">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a:off x="445483" y="3055621"/>
            <a:ext cx="6947845" cy="2245359"/>
          </a:xfrm>
          <a:prstGeom prst="rect">
            <a:avLst/>
          </a:prstGeom>
          <a:solidFill>
            <a:srgbClr val="FFFFFF"/>
          </a:solid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lide Number Placeholder 5"/>
          <p:cNvSpPr>
            <a:spLocks noGrp="1"/>
          </p:cNvSpPr>
          <p:nvPr>
            <p:ph type="sldNum" sz="quarter" idx="12"/>
          </p:nvPr>
        </p:nvSpPr>
        <p:spPr>
          <a:xfrm>
            <a:off x="7786826" y="4625268"/>
            <a:ext cx="762000" cy="457200"/>
          </a:xfrm>
        </p:spPr>
        <p:txBody>
          <a:bodyPr/>
          <a:lstStyle>
            <a:lvl1pPr algn="ctr">
              <a:defRPr sz="2800">
                <a:solidFill>
                  <a:schemeClr val="accent1">
                    <a:lumMod val="50000"/>
                  </a:schemeClr>
                </a:solidFill>
              </a:defRPr>
            </a:lvl1pPr>
          </a:lstStyle>
          <a:p>
            <a:fld id="{F9847AE3-EC3F-4369-A084-C1B9851B2505}" type="slidenum">
              <a:rPr lang="en-US" smtClean="0"/>
              <a:t>‹#›</a:t>
            </a:fld>
            <a:endParaRPr lang="en-US"/>
          </a:p>
        </p:txBody>
      </p:sp>
      <p:sp>
        <p:nvSpPr>
          <p:cNvPr id="11" name="Rectangle 10"/>
          <p:cNvSpPr/>
          <p:nvPr/>
        </p:nvSpPr>
        <p:spPr>
          <a:xfrm>
            <a:off x="541822" y="4559276"/>
            <a:ext cx="6755166" cy="664367"/>
          </a:xfrm>
          <a:prstGeom prst="rect">
            <a:avLst/>
          </a:prstGeom>
          <a:solidFill>
            <a:schemeClr val="accent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538971" y="3139440"/>
            <a:ext cx="6760868" cy="2077720"/>
          </a:xfrm>
          <a:prstGeom prst="rect">
            <a:avLst/>
          </a:prstGeom>
          <a:noFill/>
          <a:ln w="6350" cmpd="dbl">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itle 2"/>
          <p:cNvSpPr>
            <a:spLocks noGrp="1"/>
          </p:cNvSpPr>
          <p:nvPr>
            <p:ph type="subTitle" idx="1"/>
          </p:nvPr>
        </p:nvSpPr>
        <p:spPr>
          <a:xfrm>
            <a:off x="642805" y="4648200"/>
            <a:ext cx="6553200" cy="457200"/>
          </a:xfrm>
        </p:spPr>
        <p:txBody>
          <a:bodyPr>
            <a:normAutofit/>
          </a:bodyPr>
          <a:lstStyle>
            <a:lvl1pPr marL="0" indent="0" algn="ctr">
              <a:buNone/>
              <a:defRPr sz="1800" cap="all" spc="300" baseline="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2" name="Title 1"/>
          <p:cNvSpPr>
            <a:spLocks noGrp="1"/>
          </p:cNvSpPr>
          <p:nvPr>
            <p:ph type="ctrTitle"/>
          </p:nvPr>
        </p:nvSpPr>
        <p:spPr>
          <a:xfrm>
            <a:off x="604705" y="3227033"/>
            <a:ext cx="6629400" cy="1219201"/>
          </a:xfrm>
        </p:spPr>
        <p:txBody>
          <a:bodyPr anchor="b" anchorCtr="0">
            <a:noAutofit/>
          </a:bodyPr>
          <a:lstStyle>
            <a:lvl1pPr>
              <a:defRPr sz="4000">
                <a:solidFill>
                  <a:schemeClr val="accent1">
                    <a:lumMod val="50000"/>
                  </a:schemeClr>
                </a:solidFill>
              </a:defRPr>
            </a:lvl1pPr>
          </a:lstStyle>
          <a:p>
            <a:r>
              <a:rPr lang="en-US" smtClean="0"/>
              <a:t>Click to edit Master title style</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4F70CA6-5AA1-460D-9274-FDE964393DD7}" type="datetimeFigureOut">
              <a:rPr lang="en-US" smtClean="0"/>
              <a:t>9/26/2013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9847AE3-EC3F-4369-A084-C1B9851B2505}"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6861702" y="228600"/>
            <a:ext cx="1859280" cy="6122634"/>
          </a:xfrm>
          <a:prstGeom prst="rect">
            <a:avLst/>
          </a:prstGeom>
          <a:solidFill>
            <a:srgbClr val="FFFFFF">
              <a:alpha val="85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8" name="Rectangle 7"/>
          <p:cNvSpPr/>
          <p:nvPr/>
        </p:nvSpPr>
        <p:spPr>
          <a:xfrm>
            <a:off x="6955225" y="351409"/>
            <a:ext cx="1672235" cy="5877017"/>
          </a:xfrm>
          <a:prstGeom prst="rect">
            <a:avLst/>
          </a:prstGeom>
          <a:solidFill>
            <a:srgbClr val="FFFFFF"/>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Vertical Title 1"/>
          <p:cNvSpPr>
            <a:spLocks noGrp="1"/>
          </p:cNvSpPr>
          <p:nvPr>
            <p:ph type="title" orient="vert"/>
          </p:nvPr>
        </p:nvSpPr>
        <p:spPr>
          <a:xfrm>
            <a:off x="7048577" y="395427"/>
            <a:ext cx="1485531" cy="5788981"/>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380999"/>
            <a:ext cx="6172200" cy="5791201"/>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64F70CA6-5AA1-460D-9274-FDE964393DD7}" type="datetimeFigureOut">
              <a:rPr lang="en-US" smtClean="0"/>
              <a:t>9/26/2013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9847AE3-EC3F-4369-A084-C1B9851B2505}"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4F70CA6-5AA1-460D-9274-FDE964393DD7}" type="datetimeFigureOut">
              <a:rPr lang="en-US" smtClean="0"/>
              <a:t>9/26/2013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9847AE3-EC3F-4369-A084-C1B9851B2505}"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8" name="Rounded Rectangle 7"/>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fld id="{64F70CA6-5AA1-460D-9274-FDE964393DD7}" type="datetimeFigureOut">
              <a:rPr lang="en-US" smtClean="0"/>
              <a:t>9/26/2013</a:t>
            </a:fld>
            <a:endParaRPr lang="en-US"/>
          </a:p>
        </p:txBody>
      </p:sp>
      <p:sp>
        <p:nvSpPr>
          <p:cNvPr id="13" name="Rectangle 12"/>
          <p:cNvSpPr/>
          <p:nvPr/>
        </p:nvSpPr>
        <p:spPr>
          <a:xfrm>
            <a:off x="451976" y="2946400"/>
            <a:ext cx="8265160" cy="2463800"/>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p:cNvSpPr/>
          <p:nvPr/>
        </p:nvSpPr>
        <p:spPr>
          <a:xfrm>
            <a:off x="567656" y="3048000"/>
            <a:ext cx="8033800" cy="2245359"/>
          </a:xfrm>
          <a:prstGeom prst="rect">
            <a:avLst/>
          </a:prstGeom>
          <a:solidFill>
            <a:srgbClr val="FFFFFF"/>
          </a:solid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9847AE3-EC3F-4369-A084-C1B9851B2505}" type="slidenum">
              <a:rPr lang="en-US" smtClean="0"/>
              <a:t>‹#›</a:t>
            </a:fld>
            <a:endParaRPr lang="en-US"/>
          </a:p>
        </p:txBody>
      </p:sp>
      <p:sp>
        <p:nvSpPr>
          <p:cNvPr id="2" name="Title 1"/>
          <p:cNvSpPr>
            <a:spLocks noGrp="1"/>
          </p:cNvSpPr>
          <p:nvPr>
            <p:ph type="title"/>
          </p:nvPr>
        </p:nvSpPr>
        <p:spPr>
          <a:xfrm>
            <a:off x="736456" y="3200399"/>
            <a:ext cx="7696200" cy="1295401"/>
          </a:xfrm>
        </p:spPr>
        <p:txBody>
          <a:bodyPr anchor="b" anchorCtr="0">
            <a:noAutofit/>
          </a:bodyPr>
          <a:lstStyle>
            <a:lvl1pPr algn="ctr" defTabSz="914400" rtl="0" eaLnBrk="1" latinLnBrk="0" hangingPunct="1">
              <a:spcBef>
                <a:spcPct val="0"/>
              </a:spcBef>
              <a:buNone/>
              <a:defRPr lang="en-US" sz="4000" kern="1200" cap="all" baseline="0" dirty="0">
                <a:solidFill>
                  <a:schemeClr val="accent1">
                    <a:lumMod val="50000"/>
                  </a:schemeClr>
                </a:solidFill>
                <a:latin typeface="+mj-lt"/>
                <a:ea typeface="+mj-ea"/>
                <a:cs typeface="+mj-cs"/>
              </a:defRPr>
            </a:lvl1pPr>
          </a:lstStyle>
          <a:p>
            <a:r>
              <a:rPr lang="en-US" smtClean="0"/>
              <a:t>Click to edit Master title style</a:t>
            </a:r>
            <a:endParaRPr lang="en-US" dirty="0"/>
          </a:p>
        </p:txBody>
      </p:sp>
      <p:sp>
        <p:nvSpPr>
          <p:cNvPr id="15" name="Rectangle 14"/>
          <p:cNvSpPr/>
          <p:nvPr/>
        </p:nvSpPr>
        <p:spPr>
          <a:xfrm>
            <a:off x="675496" y="4541520"/>
            <a:ext cx="7818120" cy="664367"/>
          </a:xfrm>
          <a:prstGeom prst="rect">
            <a:avLst/>
          </a:prstGeom>
          <a:solidFill>
            <a:schemeClr val="accent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 Placeholder 2"/>
          <p:cNvSpPr>
            <a:spLocks noGrp="1"/>
          </p:cNvSpPr>
          <p:nvPr>
            <p:ph type="body" idx="1"/>
          </p:nvPr>
        </p:nvSpPr>
        <p:spPr>
          <a:xfrm>
            <a:off x="736456" y="4607510"/>
            <a:ext cx="7696200" cy="523783"/>
          </a:xfrm>
        </p:spPr>
        <p:txBody>
          <a:bodyPr anchor="ctr">
            <a:normAutofit/>
          </a:bodyPr>
          <a:lstStyle>
            <a:lvl1pPr marL="0" indent="0" algn="ctr">
              <a:buNone/>
              <a:defRPr sz="2000" cap="all" spc="250" baseline="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14" name="Rectangle 13"/>
          <p:cNvSpPr/>
          <p:nvPr/>
        </p:nvSpPr>
        <p:spPr>
          <a:xfrm>
            <a:off x="675757" y="3124200"/>
            <a:ext cx="7817599" cy="2077720"/>
          </a:xfrm>
          <a:prstGeom prst="rect">
            <a:avLst/>
          </a:prstGeom>
          <a:noFill/>
          <a:ln w="6350" cmpd="dbl">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26128" y="408372"/>
            <a:ext cx="8260672" cy="1039427"/>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426128" y="1719071"/>
            <a:ext cx="4038600" cy="440740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719071"/>
            <a:ext cx="4038600" cy="440740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64F70CA6-5AA1-460D-9274-FDE964393DD7}" type="datetimeFigureOut">
              <a:rPr lang="en-US" smtClean="0"/>
              <a:t>9/26/2013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9847AE3-EC3F-4369-A084-C1B9851B2505}"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26128" y="408372"/>
            <a:ext cx="8260672" cy="1039427"/>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26128" y="1722438"/>
            <a:ext cx="4040188" cy="639762"/>
          </a:xfrm>
        </p:spPr>
        <p:txBody>
          <a:bodyPr anchor="b">
            <a:noAutofit/>
          </a:bodyPr>
          <a:lstStyle>
            <a:lvl1pPr marL="0" indent="0" algn="ctr">
              <a:buNone/>
              <a:defRPr sz="22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26128" y="2438400"/>
            <a:ext cx="4040188" cy="368776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025" y="1722438"/>
            <a:ext cx="4041775" cy="639762"/>
          </a:xfrm>
        </p:spPr>
        <p:txBody>
          <a:bodyPr anchor="b">
            <a:noAutofit/>
          </a:bodyPr>
          <a:lstStyle>
            <a:lvl1pPr marL="0" indent="0" algn="ctr">
              <a:buNone/>
              <a:defRPr sz="22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438400"/>
            <a:ext cx="4041775" cy="368776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64F70CA6-5AA1-460D-9274-FDE964393DD7}" type="datetimeFigureOut">
              <a:rPr lang="en-US" smtClean="0"/>
              <a:t>9/26/2013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9847AE3-EC3F-4369-A084-C1B9851B2505}"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64F70CA6-5AA1-460D-9274-FDE964393DD7}" type="datetimeFigureOut">
              <a:rPr lang="en-US" smtClean="0"/>
              <a:t>9/26/2013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9847AE3-EC3F-4369-A084-C1B9851B2505}"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1" name="Rounded Rectangle 10"/>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Date Placeholder 1"/>
          <p:cNvSpPr>
            <a:spLocks noGrp="1"/>
          </p:cNvSpPr>
          <p:nvPr>
            <p:ph type="dt" sz="half" idx="10"/>
          </p:nvPr>
        </p:nvSpPr>
        <p:spPr/>
        <p:txBody>
          <a:bodyPr/>
          <a:lstStyle/>
          <a:p>
            <a:fld id="{64F70CA6-5AA1-460D-9274-FDE964393DD7}" type="datetimeFigureOut">
              <a:rPr lang="en-US" smtClean="0"/>
              <a:t>9/26/2013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9847AE3-EC3F-4369-A084-C1B9851B2505}"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11" name="Rectangle 10"/>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2" name="Rounded Rectangle 11"/>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3886200" y="685800"/>
            <a:ext cx="4572000" cy="525780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64F70CA6-5AA1-460D-9274-FDE964393DD7}" type="datetimeFigureOut">
              <a:rPr lang="en-US" smtClean="0"/>
              <a:t>9/26/2013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9847AE3-EC3F-4369-A084-C1B9851B2505}" type="slidenum">
              <a:rPr lang="en-US" smtClean="0"/>
              <a:t>‹#›</a:t>
            </a:fld>
            <a:endParaRPr lang="en-US"/>
          </a:p>
        </p:txBody>
      </p:sp>
      <p:sp>
        <p:nvSpPr>
          <p:cNvPr id="8" name="Rectangle 7"/>
          <p:cNvSpPr/>
          <p:nvPr/>
        </p:nvSpPr>
        <p:spPr>
          <a:xfrm>
            <a:off x="560034" y="1505712"/>
            <a:ext cx="2716566" cy="3523488"/>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676690" y="1642472"/>
            <a:ext cx="2483254" cy="3234328"/>
          </a:xfrm>
          <a:prstGeom prst="rect">
            <a:avLst/>
          </a:prstGeom>
          <a:solidFill>
            <a:srgbClr val="FFFFFF"/>
          </a:solidFill>
          <a:ln w="6350" cmpd="dbl">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 Placeholder 3"/>
          <p:cNvSpPr>
            <a:spLocks noGrp="1"/>
          </p:cNvSpPr>
          <p:nvPr>
            <p:ph type="body" sz="half" idx="2"/>
          </p:nvPr>
        </p:nvSpPr>
        <p:spPr>
          <a:xfrm>
            <a:off x="769000" y="2971800"/>
            <a:ext cx="2298634" cy="1752600"/>
          </a:xfrm>
        </p:spPr>
        <p:txBody>
          <a:bodyPr/>
          <a:lstStyle>
            <a:lvl1pPr marL="0" indent="0">
              <a:spcBef>
                <a:spcPts val="400"/>
              </a:spcBef>
              <a:buNone/>
              <a:defRPr sz="1400">
                <a:solidFill>
                  <a:schemeClr val="accent1">
                    <a:lumMod val="5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 name="Title 1"/>
          <p:cNvSpPr>
            <a:spLocks noGrp="1"/>
          </p:cNvSpPr>
          <p:nvPr>
            <p:ph type="title"/>
          </p:nvPr>
        </p:nvSpPr>
        <p:spPr>
          <a:xfrm>
            <a:off x="769000" y="1734312"/>
            <a:ext cx="2298634" cy="1191620"/>
          </a:xfrm>
        </p:spPr>
        <p:txBody>
          <a:bodyPr anchor="b">
            <a:normAutofit/>
          </a:bodyPr>
          <a:lstStyle>
            <a:lvl1pPr algn="l">
              <a:defRPr sz="2000" b="0">
                <a:solidFill>
                  <a:schemeClr val="accent1">
                    <a:lumMod val="75000"/>
                  </a:schemeClr>
                </a:solidFill>
              </a:defRPr>
            </a:lvl1pPr>
          </a:lstStyle>
          <a:p>
            <a:r>
              <a:rPr lang="en-US" smtClean="0"/>
              <a:t>Click to edit Master title style</a:t>
            </a:r>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9" name="Rounded Rectangle 8"/>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685800" y="621437"/>
            <a:ext cx="7772400" cy="4331564"/>
          </a:xfrm>
          <a:solidFill>
            <a:schemeClr val="bg2"/>
          </a:solidFill>
          <a:ln>
            <a:noFill/>
          </a:ln>
          <a:effectLst>
            <a:softEdge rad="12700"/>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5" name="Date Placeholder 4"/>
          <p:cNvSpPr>
            <a:spLocks noGrp="1"/>
          </p:cNvSpPr>
          <p:nvPr>
            <p:ph type="dt" sz="half" idx="10"/>
          </p:nvPr>
        </p:nvSpPr>
        <p:spPr/>
        <p:txBody>
          <a:bodyPr/>
          <a:lstStyle/>
          <a:p>
            <a:fld id="{64F70CA6-5AA1-460D-9274-FDE964393DD7}" type="datetimeFigureOut">
              <a:rPr lang="en-US" smtClean="0"/>
              <a:t>9/26/2013</a:t>
            </a:fld>
            <a:endParaRPr lang="en-US"/>
          </a:p>
        </p:txBody>
      </p:sp>
      <p:sp>
        <p:nvSpPr>
          <p:cNvPr id="7" name="Slide Number Placeholder 6"/>
          <p:cNvSpPr>
            <a:spLocks noGrp="1"/>
          </p:cNvSpPr>
          <p:nvPr>
            <p:ph type="sldNum" sz="quarter" idx="12"/>
          </p:nvPr>
        </p:nvSpPr>
        <p:spPr/>
        <p:txBody>
          <a:bodyPr/>
          <a:lstStyle/>
          <a:p>
            <a:fld id="{F9847AE3-EC3F-4369-A084-C1B9851B2505}" type="slidenum">
              <a:rPr lang="en-US" smtClean="0"/>
              <a:t>‹#›</a:t>
            </a:fld>
            <a:endParaRPr lang="en-US"/>
          </a:p>
        </p:txBody>
      </p:sp>
      <p:sp>
        <p:nvSpPr>
          <p:cNvPr id="10" name="Rectangle 9"/>
          <p:cNvSpPr/>
          <p:nvPr/>
        </p:nvSpPr>
        <p:spPr>
          <a:xfrm>
            <a:off x="685800" y="4953000"/>
            <a:ext cx="7772400" cy="1371600"/>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761999" y="5029200"/>
            <a:ext cx="7600765" cy="1202924"/>
          </a:xfrm>
          <a:prstGeom prst="rect">
            <a:avLst/>
          </a:prstGeom>
          <a:solidFill>
            <a:srgbClr val="FFFFFF"/>
          </a:solid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5"/>
          <p:cNvSpPr>
            <a:spLocks noGrp="1"/>
          </p:cNvSpPr>
          <p:nvPr>
            <p:ph type="ftr" sz="quarter" idx="11"/>
          </p:nvPr>
        </p:nvSpPr>
        <p:spPr/>
        <p:txBody>
          <a:bodyPr/>
          <a:lstStyle/>
          <a:p>
            <a:endParaRPr lang="en-US"/>
          </a:p>
        </p:txBody>
      </p:sp>
      <p:sp>
        <p:nvSpPr>
          <p:cNvPr id="13" name="Rectangle 12"/>
          <p:cNvSpPr/>
          <p:nvPr/>
        </p:nvSpPr>
        <p:spPr>
          <a:xfrm>
            <a:off x="914400" y="5638800"/>
            <a:ext cx="7328514" cy="451696"/>
          </a:xfrm>
          <a:prstGeom prst="rect">
            <a:avLst/>
          </a:prstGeom>
          <a:solidFill>
            <a:schemeClr val="accent1"/>
          </a:solid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605589" y="5074920"/>
            <a:ext cx="7946136" cy="1097280"/>
          </a:xfrm>
          <a:prstGeom prst="rect">
            <a:avLst/>
          </a:prstGeom>
          <a:no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 Placeholder 3"/>
          <p:cNvSpPr>
            <a:spLocks noGrp="1"/>
          </p:cNvSpPr>
          <p:nvPr>
            <p:ph type="body" sz="half" idx="2"/>
          </p:nvPr>
        </p:nvSpPr>
        <p:spPr>
          <a:xfrm>
            <a:off x="956289" y="5656556"/>
            <a:ext cx="7244736" cy="401715"/>
          </a:xfrm>
        </p:spPr>
        <p:txBody>
          <a:bodyPr anchor="ctr">
            <a:normAutofit/>
          </a:bodyPr>
          <a:lstStyle>
            <a:lvl1pPr marL="0" indent="0" algn="ctr">
              <a:buNone/>
              <a:defRPr sz="1500" cap="all" spc="250" baseline="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 name="Title 1"/>
          <p:cNvSpPr>
            <a:spLocks noGrp="1"/>
          </p:cNvSpPr>
          <p:nvPr>
            <p:ph type="title"/>
          </p:nvPr>
        </p:nvSpPr>
        <p:spPr>
          <a:xfrm>
            <a:off x="914400" y="5105400"/>
            <a:ext cx="7328514" cy="523043"/>
          </a:xfrm>
        </p:spPr>
        <p:txBody>
          <a:bodyPr anchor="ctr" anchorCtr="0"/>
          <a:lstStyle>
            <a:lvl1pPr algn="ctr">
              <a:defRPr sz="2000" b="0">
                <a:solidFill>
                  <a:schemeClr val="accent1">
                    <a:lumMod val="75000"/>
                  </a:schemeClr>
                </a:solidFill>
              </a:defRPr>
            </a:lvl1pPr>
          </a:lstStyle>
          <a:p>
            <a:r>
              <a:rPr lang="en-US" smtClean="0"/>
              <a:t>Click to edit Master title style</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7" name="Rounded Rectangle 6"/>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 Placeholder 2"/>
          <p:cNvSpPr>
            <a:spLocks noGrp="1"/>
          </p:cNvSpPr>
          <p:nvPr>
            <p:ph type="body" idx="1"/>
          </p:nvPr>
        </p:nvSpPr>
        <p:spPr>
          <a:xfrm>
            <a:off x="457200" y="1752600"/>
            <a:ext cx="8229600" cy="43735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2"/>
                </a:solidFill>
              </a:defRPr>
            </a:lvl1pPr>
          </a:lstStyle>
          <a:p>
            <a:fld id="{64F70CA6-5AA1-460D-9274-FDE964393DD7}" type="datetimeFigureOut">
              <a:rPr lang="en-US" smtClean="0"/>
              <a:t>9/26/2013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2"/>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2"/>
                </a:solidFill>
              </a:defRPr>
            </a:lvl1pPr>
          </a:lstStyle>
          <a:p>
            <a:fld id="{F9847AE3-EC3F-4369-A084-C1B9851B2505}" type="slidenum">
              <a:rPr lang="en-US" smtClean="0"/>
              <a:t>‹#›</a:t>
            </a:fld>
            <a:endParaRPr lang="en-US"/>
          </a:p>
        </p:txBody>
      </p:sp>
      <p:sp>
        <p:nvSpPr>
          <p:cNvPr id="9" name="Rectangle 8"/>
          <p:cNvSpPr/>
          <p:nvPr/>
        </p:nvSpPr>
        <p:spPr>
          <a:xfrm>
            <a:off x="274320" y="278166"/>
            <a:ext cx="8595360" cy="1325880"/>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10" name="Rectangle 9"/>
          <p:cNvSpPr/>
          <p:nvPr/>
        </p:nvSpPr>
        <p:spPr>
          <a:xfrm>
            <a:off x="372863" y="372862"/>
            <a:ext cx="8380520" cy="1118587"/>
          </a:xfrm>
          <a:prstGeom prst="rect">
            <a:avLst/>
          </a:prstGeom>
          <a:solidFill>
            <a:srgbClr val="FFFFFF"/>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426128" y="408372"/>
            <a:ext cx="8260672" cy="1039427"/>
          </a:xfrm>
          <a:prstGeom prst="rect">
            <a:avLst/>
          </a:prstGeom>
        </p:spPr>
        <p:txBody>
          <a:bodyPr vert="horz" lIns="91440" tIns="45720" rIns="91440" bIns="45720" rtlCol="0" anchor="ctr">
            <a:normAutofit/>
          </a:bodyPr>
          <a:lstStyle/>
          <a:p>
            <a:r>
              <a:rPr lang="en-US" smtClean="0"/>
              <a:t>Click to edit Master title style</a:t>
            </a:r>
            <a:endParaRPr lang="en-US"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3500" kern="1200" cap="all" baseline="0">
          <a:solidFill>
            <a:schemeClr val="accent1">
              <a:lumMod val="75000"/>
            </a:schemeClr>
          </a:solidFill>
          <a:latin typeface="+mj-lt"/>
          <a:ea typeface="+mj-ea"/>
          <a:cs typeface="+mj-cs"/>
        </a:defRPr>
      </a:lvl1pPr>
    </p:titleStyle>
    <p:bodyStyle>
      <a:lvl1pPr marL="342900" indent="-228600" algn="l" defTabSz="914400" rtl="0" eaLnBrk="1" latinLnBrk="0" hangingPunct="1">
        <a:spcBef>
          <a:spcPct val="20000"/>
        </a:spcBef>
        <a:buClr>
          <a:schemeClr val="accent1"/>
        </a:buClr>
        <a:buFont typeface="Arial" pitchFamily="34" charset="0"/>
        <a:buChar char="•"/>
        <a:defRPr sz="2400" kern="1200">
          <a:solidFill>
            <a:schemeClr val="tx2"/>
          </a:solidFill>
          <a:latin typeface="+mn-lt"/>
          <a:ea typeface="+mn-ea"/>
          <a:cs typeface="+mn-cs"/>
        </a:defRPr>
      </a:lvl1pPr>
      <a:lvl2pPr marL="640080" indent="-228600" algn="l" defTabSz="914400" rtl="0" eaLnBrk="1" latinLnBrk="0" hangingPunct="1">
        <a:spcBef>
          <a:spcPct val="20000"/>
        </a:spcBef>
        <a:buClr>
          <a:schemeClr val="accent2"/>
        </a:buClr>
        <a:buFont typeface="Arial" pitchFamily="34" charset="0"/>
        <a:buChar char="•"/>
        <a:defRPr sz="2000" kern="1200">
          <a:solidFill>
            <a:schemeClr val="tx2"/>
          </a:solidFill>
          <a:latin typeface="+mn-lt"/>
          <a:ea typeface="+mn-ea"/>
          <a:cs typeface="+mn-cs"/>
        </a:defRPr>
      </a:lvl2pPr>
      <a:lvl3pPr marL="914400" indent="-228600" algn="l" defTabSz="914400" rtl="0" eaLnBrk="1" latinLnBrk="0" hangingPunct="1">
        <a:spcBef>
          <a:spcPct val="20000"/>
        </a:spcBef>
        <a:buClr>
          <a:schemeClr val="accent3"/>
        </a:buClr>
        <a:buFont typeface="Arial" pitchFamily="34" charset="0"/>
        <a:buChar char="•"/>
        <a:defRPr sz="1800" kern="1200">
          <a:solidFill>
            <a:schemeClr val="tx2"/>
          </a:solidFill>
          <a:latin typeface="+mn-lt"/>
          <a:ea typeface="+mn-ea"/>
          <a:cs typeface="+mn-cs"/>
        </a:defRPr>
      </a:lvl3pPr>
      <a:lvl4pPr marL="1280160" indent="-228600" algn="l" defTabSz="914400" rtl="0" eaLnBrk="1" latinLnBrk="0" hangingPunct="1">
        <a:spcBef>
          <a:spcPct val="20000"/>
        </a:spcBef>
        <a:buClr>
          <a:schemeClr val="accent4"/>
        </a:buClr>
        <a:buFont typeface="Arial" pitchFamily="34" charset="0"/>
        <a:buChar char="•"/>
        <a:defRPr sz="1600" kern="1200">
          <a:solidFill>
            <a:schemeClr val="tx2"/>
          </a:solidFill>
          <a:latin typeface="+mn-lt"/>
          <a:ea typeface="+mn-ea"/>
          <a:cs typeface="+mn-cs"/>
        </a:defRPr>
      </a:lvl4pPr>
      <a:lvl5pPr marL="1554480" indent="-228600" algn="l" defTabSz="914400" rtl="0" eaLnBrk="1" latinLnBrk="0" hangingPunct="1">
        <a:spcBef>
          <a:spcPct val="20000"/>
        </a:spcBef>
        <a:buClr>
          <a:schemeClr val="accent5"/>
        </a:buClr>
        <a:buFont typeface="Arial" pitchFamily="34" charset="0"/>
        <a:buChar char="•"/>
        <a:defRPr sz="1600" kern="1200" baseline="0">
          <a:solidFill>
            <a:schemeClr val="tx2"/>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a:solidFill>
            <a:schemeClr val="tx2"/>
          </a:solidFill>
          <a:latin typeface="+mn-lt"/>
          <a:ea typeface="+mn-ea"/>
          <a:cs typeface="+mn-cs"/>
        </a:defRPr>
      </a:lvl6pPr>
      <a:lvl7pPr marL="2011680" indent="-182880" algn="l" defTabSz="914400" rtl="0" eaLnBrk="1" latinLnBrk="0" hangingPunct="1">
        <a:spcBef>
          <a:spcPct val="20000"/>
        </a:spcBef>
        <a:buClr>
          <a:schemeClr val="accent2"/>
        </a:buClr>
        <a:buFont typeface="Arial" pitchFamily="34" charset="0"/>
        <a:buChar char="•"/>
        <a:defRPr sz="1400" kern="1200">
          <a:solidFill>
            <a:schemeClr val="tx2"/>
          </a:solidFill>
          <a:latin typeface="+mn-lt"/>
          <a:ea typeface="+mn-ea"/>
          <a:cs typeface="+mn-cs"/>
        </a:defRPr>
      </a:lvl7pPr>
      <a:lvl8pPr marL="2194560" indent="-182880" algn="l" defTabSz="914400" rtl="0" eaLnBrk="1" latinLnBrk="0" hangingPunct="1">
        <a:spcBef>
          <a:spcPct val="20000"/>
        </a:spcBef>
        <a:buClr>
          <a:schemeClr val="accent3"/>
        </a:buClr>
        <a:buFont typeface="Arial" pitchFamily="34" charset="0"/>
        <a:buChar char="•"/>
        <a:defRPr sz="1400" kern="1200">
          <a:solidFill>
            <a:schemeClr val="tx2"/>
          </a:solidFill>
          <a:latin typeface="+mn-lt"/>
          <a:ea typeface="+mn-ea"/>
          <a:cs typeface="+mn-cs"/>
        </a:defRPr>
      </a:lvl8pPr>
      <a:lvl9pPr marL="2377440" indent="-182880" algn="l" defTabSz="914400" rtl="0" eaLnBrk="1" latinLnBrk="0" hangingPunct="1">
        <a:spcBef>
          <a:spcPct val="20000"/>
        </a:spcBef>
        <a:buClr>
          <a:schemeClr val="accent4"/>
        </a:buClr>
        <a:buFont typeface="Arial" pitchFamily="34" charset="0"/>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Layout" Target="../slideLayouts/slideLayout8.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2" Type="http://schemas.openxmlformats.org/officeDocument/2006/relationships/image" Target="../media/image6.gif"/><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20782"/>
            <a:ext cx="9144000" cy="8401793"/>
          </a:xfrm>
          <a:prstGeom prst="rect">
            <a:avLst/>
          </a:prstGeom>
        </p:spPr>
      </p:pic>
      <p:sp>
        <p:nvSpPr>
          <p:cNvPr id="3" name="Subtitle 2"/>
          <p:cNvSpPr>
            <a:spLocks noGrp="1"/>
          </p:cNvSpPr>
          <p:nvPr>
            <p:ph type="subTitle" idx="1"/>
          </p:nvPr>
        </p:nvSpPr>
        <p:spPr/>
        <p:txBody>
          <a:bodyPr/>
          <a:lstStyle/>
          <a:p>
            <a:r>
              <a:rPr lang="en-US" dirty="0" smtClean="0"/>
              <a:t>1763 - 1776</a:t>
            </a:r>
            <a:endParaRPr lang="en-US" dirty="0"/>
          </a:p>
        </p:txBody>
      </p:sp>
      <p:sp>
        <p:nvSpPr>
          <p:cNvPr id="2" name="Title 1"/>
          <p:cNvSpPr>
            <a:spLocks noGrp="1"/>
          </p:cNvSpPr>
          <p:nvPr>
            <p:ph type="ctrTitle"/>
          </p:nvPr>
        </p:nvSpPr>
        <p:spPr>
          <a:xfrm>
            <a:off x="4800600" y="685800"/>
            <a:ext cx="3200400" cy="1295400"/>
          </a:xfrm>
        </p:spPr>
        <p:txBody>
          <a:bodyPr/>
          <a:lstStyle/>
          <a:p>
            <a:pPr algn="l"/>
            <a:r>
              <a:rPr lang="en-US" sz="2800" dirty="0" smtClean="0">
                <a:solidFill>
                  <a:schemeClr val="tx1"/>
                </a:solidFill>
              </a:rPr>
              <a:t>The Origins of the American Revolution</a:t>
            </a:r>
            <a:endParaRPr lang="en-US" sz="2800" dirty="0">
              <a:solidFill>
                <a:schemeClr val="tx1"/>
              </a:solidFill>
            </a:endParaRPr>
          </a:p>
        </p:txBody>
      </p:sp>
    </p:spTree>
    <p:extLst>
      <p:ext uri="{BB962C8B-B14F-4D97-AF65-F5344CB8AC3E}">
        <p14:creationId xmlns:p14="http://schemas.microsoft.com/office/powerpoint/2010/main" val="75240183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381000" y="381000"/>
            <a:ext cx="8260672" cy="1039427"/>
          </a:xfrm>
        </p:spPr>
        <p:txBody>
          <a:bodyPr>
            <a:normAutofit/>
          </a:bodyPr>
          <a:lstStyle/>
          <a:p>
            <a:pPr algn="l"/>
            <a:r>
              <a:rPr lang="en-US" sz="2800" dirty="0" smtClean="0"/>
              <a:t>French possessions in North america after the treaty of Paris of 1763:</a:t>
            </a:r>
            <a:endParaRPr lang="en-US" sz="2800" dirty="0"/>
          </a:p>
        </p:txBody>
      </p:sp>
      <p:sp>
        <p:nvSpPr>
          <p:cNvPr id="6" name="Content Placeholder 5"/>
          <p:cNvSpPr>
            <a:spLocks noGrp="1"/>
          </p:cNvSpPr>
          <p:nvPr>
            <p:ph idx="1"/>
          </p:nvPr>
        </p:nvSpPr>
        <p:spPr/>
        <p:txBody>
          <a:bodyPr/>
          <a:lstStyle/>
          <a:p>
            <a:pPr marL="114300" indent="0">
              <a:buNone/>
            </a:pPr>
            <a:endParaRPr lang="en-US" dirty="0" smtClean="0"/>
          </a:p>
          <a:p>
            <a:pPr marL="114300" indent="0">
              <a:buNone/>
            </a:pPr>
            <a:endParaRPr lang="en-US" dirty="0"/>
          </a:p>
          <a:p>
            <a:pPr marL="114300" indent="0">
              <a:buNone/>
            </a:pPr>
            <a:endParaRPr lang="en-US" dirty="0" smtClean="0"/>
          </a:p>
          <a:p>
            <a:pPr marL="114300" indent="0">
              <a:buNone/>
            </a:pPr>
            <a:endParaRPr lang="en-US" dirty="0"/>
          </a:p>
          <a:p>
            <a:pPr marL="114300" indent="0">
              <a:buNone/>
            </a:pPr>
            <a:endParaRPr lang="en-US" dirty="0" smtClean="0"/>
          </a:p>
          <a:p>
            <a:pPr marL="114300" indent="0" algn="ctr">
              <a:buNone/>
            </a:pPr>
            <a:r>
              <a:rPr lang="en-US" sz="1200" i="1" u="sng" dirty="0" smtClean="0"/>
              <a:t>A few little offshore fishing islands.</a:t>
            </a:r>
            <a:endParaRPr lang="en-US" sz="1200" i="1" u="sng" dirty="0"/>
          </a:p>
        </p:txBody>
      </p:sp>
    </p:spTree>
    <p:extLst>
      <p:ext uri="{BB962C8B-B14F-4D97-AF65-F5344CB8AC3E}">
        <p14:creationId xmlns:p14="http://schemas.microsoft.com/office/powerpoint/2010/main" val="296922376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Retiring the English Debt</a:t>
            </a:r>
            <a:endParaRPr lang="en-US" dirty="0"/>
          </a:p>
        </p:txBody>
      </p:sp>
      <p:sp>
        <p:nvSpPr>
          <p:cNvPr id="3" name="Content Placeholder 2"/>
          <p:cNvSpPr>
            <a:spLocks noGrp="1"/>
          </p:cNvSpPr>
          <p:nvPr>
            <p:ph sz="half" idx="1"/>
          </p:nvPr>
        </p:nvSpPr>
        <p:spPr>
          <a:xfrm>
            <a:off x="152400" y="1600200"/>
            <a:ext cx="2926672" cy="4864608"/>
          </a:xfrm>
        </p:spPr>
        <p:txBody>
          <a:bodyPr>
            <a:normAutofit fontScale="55000" lnSpcReduction="20000"/>
          </a:bodyPr>
          <a:lstStyle/>
          <a:p>
            <a:pPr marL="114300" indent="0">
              <a:buNone/>
            </a:pPr>
            <a:r>
              <a:rPr lang="en-US" dirty="0" smtClean="0"/>
              <a:t>England had, in fact, poured enormous resources into winning the battle with the French.  They were fearful of any more immediate conflicts, and it was their intention to collect taxes from the colonists themselves – to some extent.  At the very least, they sought to enforce existing laws – and to prevent American smugglers from avoiding import duties from trade with the French.   From the perspective of the English, it was perfectly reasonable to demand that the American colonists pay some share of the burden for protecting the empire – after all, they were the direct beneficiaries of the military and commerce England provided. </a:t>
            </a:r>
            <a:endParaRPr lang="en-US" dirty="0"/>
          </a:p>
        </p:txBody>
      </p:sp>
      <p:pic>
        <p:nvPicPr>
          <p:cNvPr id="5" name="Content Placeholder 4"/>
          <p:cNvPicPr>
            <a:picLocks noGrp="1" noChangeAspect="1"/>
          </p:cNvPicPr>
          <p:nvPr>
            <p:ph sz="half" idx="2"/>
          </p:nvPr>
        </p:nvPicPr>
        <p:blipFill>
          <a:blip r:embed="rId2" cstate="print">
            <a:extLst>
              <a:ext uri="{28A0092B-C50C-407E-A947-70E740481C1C}">
                <a14:useLocalDpi xmlns:a14="http://schemas.microsoft.com/office/drawing/2010/main" val="0"/>
              </a:ext>
            </a:extLst>
          </a:blip>
          <a:stretch>
            <a:fillRect/>
          </a:stretch>
        </p:blipFill>
        <p:spPr>
          <a:xfrm>
            <a:off x="3200399" y="1905000"/>
            <a:ext cx="5352237" cy="3429000"/>
          </a:xfrm>
        </p:spPr>
      </p:pic>
    </p:spTree>
    <p:extLst>
      <p:ext uri="{BB962C8B-B14F-4D97-AF65-F5344CB8AC3E}">
        <p14:creationId xmlns:p14="http://schemas.microsoft.com/office/powerpoint/2010/main" val="198653933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Proclamation of 1763</a:t>
            </a:r>
            <a:endParaRPr lang="en-US" dirty="0"/>
          </a:p>
        </p:txBody>
      </p:sp>
      <p:sp>
        <p:nvSpPr>
          <p:cNvPr id="3" name="Content Placeholder 2"/>
          <p:cNvSpPr>
            <a:spLocks noGrp="1"/>
          </p:cNvSpPr>
          <p:nvPr>
            <p:ph idx="1"/>
          </p:nvPr>
        </p:nvSpPr>
        <p:spPr/>
        <p:txBody>
          <a:bodyPr>
            <a:normAutofit lnSpcReduction="10000"/>
          </a:bodyPr>
          <a:lstStyle/>
          <a:p>
            <a:pPr marL="114300" indent="0">
              <a:buNone/>
            </a:pPr>
            <a:r>
              <a:rPr lang="en-US" dirty="0" smtClean="0"/>
              <a:t>The Proclamation of 1763 was in part a response to Pontiac’s War.  Realizing that the British Empire was overextended, the British policies discouraged further encroachment upon Native American lands, which might risk war. </a:t>
            </a:r>
          </a:p>
          <a:p>
            <a:pPr marL="114300" indent="0">
              <a:buNone/>
            </a:pPr>
            <a:r>
              <a:rPr lang="en-US" dirty="0" smtClean="0"/>
              <a:t>From the American colonists perspective, though, there were two major objections.  </a:t>
            </a:r>
          </a:p>
          <a:p>
            <a:pPr marL="571500" indent="-457200">
              <a:buAutoNum type="arabicPeriod"/>
            </a:pPr>
            <a:r>
              <a:rPr lang="en-US" dirty="0" smtClean="0"/>
              <a:t>They had helped to fight the French and Indian War, and were entitled to its spoils. </a:t>
            </a:r>
          </a:p>
          <a:p>
            <a:pPr marL="571500" indent="-457200">
              <a:buAutoNum type="arabicPeriod"/>
            </a:pPr>
            <a:r>
              <a:rPr lang="en-US" dirty="0" smtClean="0"/>
              <a:t>The English policy also happened to restrict American colonists to areas which were more readily accessible for the purposes of taxation. </a:t>
            </a:r>
            <a:endParaRPr lang="en-US" dirty="0"/>
          </a:p>
        </p:txBody>
      </p:sp>
    </p:spTree>
    <p:extLst>
      <p:ext uri="{BB962C8B-B14F-4D97-AF65-F5344CB8AC3E}">
        <p14:creationId xmlns:p14="http://schemas.microsoft.com/office/powerpoint/2010/main" val="124480749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Vice admiralty courts</a:t>
            </a:r>
            <a:endParaRPr lang="en-US" dirty="0"/>
          </a:p>
        </p:txBody>
      </p:sp>
      <p:sp>
        <p:nvSpPr>
          <p:cNvPr id="3" name="Content Placeholder 2"/>
          <p:cNvSpPr>
            <a:spLocks noGrp="1"/>
          </p:cNvSpPr>
          <p:nvPr>
            <p:ph idx="1"/>
          </p:nvPr>
        </p:nvSpPr>
        <p:spPr/>
        <p:txBody>
          <a:bodyPr>
            <a:normAutofit lnSpcReduction="10000"/>
          </a:bodyPr>
          <a:lstStyle/>
          <a:p>
            <a:r>
              <a:rPr lang="en-US" dirty="0" smtClean="0"/>
              <a:t>George Grenville, Prime Minister and First Lord of the Treasury of England (Lordly title!) </a:t>
            </a:r>
            <a:r>
              <a:rPr lang="en-US" dirty="0" smtClean="0"/>
              <a:t> created a law which stipulated </a:t>
            </a:r>
            <a:r>
              <a:rPr lang="en-US" dirty="0" smtClean="0"/>
              <a:t>that those accused of </a:t>
            </a:r>
            <a:r>
              <a:rPr lang="en-US" dirty="0" smtClean="0"/>
              <a:t>smuggling or similar transgressions </a:t>
            </a:r>
            <a:r>
              <a:rPr lang="en-US" dirty="0" smtClean="0"/>
              <a:t>would be put on trial before vice-admiralty courts instead of before juries.  The appointed judges </a:t>
            </a:r>
            <a:r>
              <a:rPr lang="en-US" dirty="0" smtClean="0"/>
              <a:t>– naval officers, not colonists – would </a:t>
            </a:r>
            <a:r>
              <a:rPr lang="en-US" dirty="0" smtClean="0"/>
              <a:t>presumably be far less sympathetic to the smugglers.</a:t>
            </a:r>
          </a:p>
          <a:p>
            <a:r>
              <a:rPr lang="en-US" dirty="0" smtClean="0"/>
              <a:t>The Parliament frequently attempted to raise greater revenues by simply encouraging compliance with the taxes, rather than attempting to raise the taxes. </a:t>
            </a:r>
          </a:p>
          <a:p>
            <a:endParaRPr lang="en-US" dirty="0"/>
          </a:p>
        </p:txBody>
      </p:sp>
    </p:spTree>
    <p:extLst>
      <p:ext uri="{BB962C8B-B14F-4D97-AF65-F5344CB8AC3E}">
        <p14:creationId xmlns:p14="http://schemas.microsoft.com/office/powerpoint/2010/main" val="204022381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Sugar Act - 1764</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Like many of the acts proposed during the Colonial Period in order to raise revenues, the Sugar Act actually </a:t>
            </a:r>
            <a:r>
              <a:rPr lang="en-US" i="1" u="sng" dirty="0" smtClean="0"/>
              <a:t>lowered the tax </a:t>
            </a:r>
            <a:r>
              <a:rPr lang="en-US" dirty="0" smtClean="0"/>
              <a:t>on imported sugar.  But it also gave customs officials greater power to enforce the rules – authorizing them to gain warrants, or </a:t>
            </a:r>
            <a:r>
              <a:rPr lang="en-US" i="1" dirty="0" smtClean="0"/>
              <a:t>writs of assistance </a:t>
            </a:r>
            <a:r>
              <a:rPr lang="en-US" dirty="0" smtClean="0"/>
              <a:t>– to search ships and warehouses throughout the colonies in order to seize and tax the goods.</a:t>
            </a:r>
          </a:p>
          <a:p>
            <a:r>
              <a:rPr lang="en-US" dirty="0" smtClean="0"/>
              <a:t>The law also stipulated that those accused of transgressions would be put on trial before vice-admiralty courts instead of before juries.  The appointed judges would presumably be far less sympathetic to the smugglers.</a:t>
            </a:r>
          </a:p>
          <a:p>
            <a:r>
              <a:rPr lang="en-US" dirty="0" smtClean="0"/>
              <a:t>The Parliament frequently attempted to raise greater revenues by simply encouraging compliance with the taxes, rather than attempting to raise the taxes. </a:t>
            </a:r>
          </a:p>
          <a:p>
            <a:endParaRPr lang="en-US" dirty="0"/>
          </a:p>
        </p:txBody>
      </p:sp>
    </p:spTree>
    <p:extLst>
      <p:ext uri="{BB962C8B-B14F-4D97-AF65-F5344CB8AC3E}">
        <p14:creationId xmlns:p14="http://schemas.microsoft.com/office/powerpoint/2010/main" val="204246674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“Taxation without representation!”</a:t>
            </a:r>
            <a:endParaRPr lang="en-US" dirty="0"/>
          </a:p>
        </p:txBody>
      </p:sp>
      <p:sp>
        <p:nvSpPr>
          <p:cNvPr id="3" name="Content Placeholder 2"/>
          <p:cNvSpPr>
            <a:spLocks noGrp="1"/>
          </p:cNvSpPr>
          <p:nvPr>
            <p:ph idx="1"/>
          </p:nvPr>
        </p:nvSpPr>
        <p:spPr/>
        <p:txBody>
          <a:bodyPr>
            <a:normAutofit fontScale="92500" lnSpcReduction="10000"/>
          </a:bodyPr>
          <a:lstStyle/>
          <a:p>
            <a:pPr marL="114300" indent="0">
              <a:buNone/>
            </a:pPr>
            <a:r>
              <a:rPr lang="en-US" dirty="0" smtClean="0"/>
              <a:t>Marxist historians, or economic determinists, would suggest that the American objected to paying this tax because it robbed them of property –and the opportunity to gain property.</a:t>
            </a:r>
          </a:p>
          <a:p>
            <a:pPr marL="114300" indent="0">
              <a:buNone/>
            </a:pPr>
            <a:endParaRPr lang="en-US" dirty="0"/>
          </a:p>
          <a:p>
            <a:pPr marL="114300" indent="0">
              <a:buNone/>
            </a:pPr>
            <a:r>
              <a:rPr lang="en-US" dirty="0" smtClean="0"/>
              <a:t>				VS.</a:t>
            </a:r>
          </a:p>
          <a:p>
            <a:pPr marL="114300" indent="0">
              <a:buNone/>
            </a:pPr>
            <a:endParaRPr lang="en-US" dirty="0"/>
          </a:p>
          <a:p>
            <a:pPr marL="114300" indent="0">
              <a:buNone/>
            </a:pPr>
            <a:r>
              <a:rPr lang="en-US" dirty="0" smtClean="0"/>
              <a:t>A more convincing school of thought is that American objected to the </a:t>
            </a:r>
            <a:r>
              <a:rPr lang="en-US" i="1" u="sng" dirty="0" smtClean="0"/>
              <a:t>principle of taxation </a:t>
            </a:r>
            <a:r>
              <a:rPr lang="en-US" dirty="0" smtClean="0"/>
              <a:t>– that in this case, a tax being collected domestically was not approved by any representative body.  “Taxation Without Representation” was akin to slavery, in the minds of English Colonial Americans.</a:t>
            </a:r>
            <a:endParaRPr lang="en-US" dirty="0"/>
          </a:p>
        </p:txBody>
      </p:sp>
    </p:spTree>
    <p:extLst>
      <p:ext uri="{BB962C8B-B14F-4D97-AF65-F5344CB8AC3E}">
        <p14:creationId xmlns:p14="http://schemas.microsoft.com/office/powerpoint/2010/main" val="405516738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Stamp Act of 1765</a:t>
            </a:r>
            <a:endParaRPr lang="en-US" dirty="0"/>
          </a:p>
        </p:txBody>
      </p:sp>
      <p:sp>
        <p:nvSpPr>
          <p:cNvPr id="3" name="Content Placeholder 2"/>
          <p:cNvSpPr>
            <a:spLocks noGrp="1"/>
          </p:cNvSpPr>
          <p:nvPr>
            <p:ph idx="1"/>
          </p:nvPr>
        </p:nvSpPr>
        <p:spPr/>
        <p:txBody>
          <a:bodyPr>
            <a:normAutofit fontScale="85000" lnSpcReduction="20000"/>
          </a:bodyPr>
          <a:lstStyle/>
          <a:p>
            <a:r>
              <a:rPr lang="en-US" dirty="0" smtClean="0"/>
              <a:t>If the Sugar Act went by without provoking any major emergencies, the Stamp Act of 1765 did not</a:t>
            </a:r>
            <a:r>
              <a:rPr lang="en-US" dirty="0" smtClean="0"/>
              <a:t>.  It taxed newspapers, pamphlets, posters, wills, mortgages, deeds, licenses, diplomas, and even playing cards!</a:t>
            </a:r>
            <a:endParaRPr lang="en-US" dirty="0" smtClean="0"/>
          </a:p>
          <a:p>
            <a:r>
              <a:rPr lang="en-US" dirty="0" smtClean="0"/>
              <a:t>The major difference, in the mind of the colonists, was that this was an “internal” tax – one which applied to domestic activities in the colonies themselves – as a opposed to an “external” tax governing trade between nations.</a:t>
            </a:r>
          </a:p>
          <a:p>
            <a:r>
              <a:rPr lang="en-US" dirty="0" smtClean="0"/>
              <a:t>Taxing merchants or import/export specialists was not considered as invasive – first, that class of individual had more income to tax; secondly, they could pass taxes on to consumers without suffering egregious losses.</a:t>
            </a:r>
          </a:p>
          <a:p>
            <a:r>
              <a:rPr lang="en-US" dirty="0" smtClean="0"/>
              <a:t>The ₤160,000 Parliament believed would be raised by the tax would not cover even 20% of the taxes needed to support the army abroad; hence, to Parliament, this tax seemed more than reasonable.</a:t>
            </a:r>
          </a:p>
        </p:txBody>
      </p:sp>
    </p:spTree>
    <p:extLst>
      <p:ext uri="{BB962C8B-B14F-4D97-AF65-F5344CB8AC3E}">
        <p14:creationId xmlns:p14="http://schemas.microsoft.com/office/powerpoint/2010/main" val="76777964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Reaction to the Stamp Act</a:t>
            </a:r>
            <a:endParaRPr lang="en-US" dirty="0"/>
          </a:p>
        </p:txBody>
      </p:sp>
      <p:sp>
        <p:nvSpPr>
          <p:cNvPr id="5" name="Content Placeholder 4"/>
          <p:cNvSpPr>
            <a:spLocks noGrp="1"/>
          </p:cNvSpPr>
          <p:nvPr>
            <p:ph sz="half" idx="1"/>
          </p:nvPr>
        </p:nvSpPr>
        <p:spPr>
          <a:xfrm>
            <a:off x="426128" y="1719070"/>
            <a:ext cx="4145872" cy="4910330"/>
          </a:xfrm>
        </p:spPr>
        <p:txBody>
          <a:bodyPr>
            <a:normAutofit fontScale="62500" lnSpcReduction="20000"/>
          </a:bodyPr>
          <a:lstStyle/>
          <a:p>
            <a:pPr marL="114300" indent="0">
              <a:buNone/>
            </a:pPr>
            <a:r>
              <a:rPr lang="en-US" dirty="0" smtClean="0"/>
              <a:t>The response to the Stamp Act was enormous. </a:t>
            </a:r>
            <a:r>
              <a:rPr lang="en-US" dirty="0" smtClean="0"/>
              <a:t>  Patrick Henry delivered the famous “Give me Liberty, or Give me Death!” speech in Virginia.   </a:t>
            </a:r>
            <a:r>
              <a:rPr lang="en-US" dirty="0" smtClean="0"/>
              <a:t>The Sons of Liberty were founded in Boston, and they hung in effigy tax collectors who would dare collect funds from the Parliament issued stamps.  The use of physical intimidation – literally roughing up the tax collectors, vandalizing homes, or threatening anyone who considered accepting the position as a tax collector – was largely successful.  Indeed, no American born colonist would take the position in Massachusetts – for fear of what might happen to them if they attempted to take up the tax.</a:t>
            </a:r>
            <a:endParaRPr lang="en-US" dirty="0"/>
          </a:p>
        </p:txBody>
      </p:sp>
      <p:pic>
        <p:nvPicPr>
          <p:cNvPr id="3" name="Content Placeholder 2"/>
          <p:cNvPicPr>
            <a:picLocks noGrp="1" noChangeAspect="1"/>
          </p:cNvPicPr>
          <p:nvPr>
            <p:ph sz="half" idx="2"/>
          </p:nvPr>
        </p:nvPicPr>
        <p:blipFill>
          <a:blip r:embed="rId2" cstate="print">
            <a:extLst>
              <a:ext uri="{28A0092B-C50C-407E-A947-70E740481C1C}">
                <a14:useLocalDpi xmlns:a14="http://schemas.microsoft.com/office/drawing/2010/main" val="0"/>
              </a:ext>
            </a:extLst>
          </a:blip>
          <a:stretch>
            <a:fillRect/>
          </a:stretch>
        </p:blipFill>
        <p:spPr>
          <a:xfrm>
            <a:off x="4724400" y="1676400"/>
            <a:ext cx="3689815" cy="4771313"/>
          </a:xfrm>
        </p:spPr>
      </p:pic>
    </p:spTree>
    <p:extLst>
      <p:ext uri="{BB962C8B-B14F-4D97-AF65-F5344CB8AC3E}">
        <p14:creationId xmlns:p14="http://schemas.microsoft.com/office/powerpoint/2010/main" val="224627936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Death of the Stamp Act</a:t>
            </a:r>
            <a:endParaRPr lang="en-US"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914400" y="1752600"/>
            <a:ext cx="7391400" cy="4670251"/>
          </a:xfrm>
        </p:spPr>
      </p:pic>
      <p:sp>
        <p:nvSpPr>
          <p:cNvPr id="3" name="Rounded Rectangle 2"/>
          <p:cNvSpPr/>
          <p:nvPr/>
        </p:nvSpPr>
        <p:spPr>
          <a:xfrm>
            <a:off x="381000" y="5410200"/>
            <a:ext cx="8382000" cy="1143000"/>
          </a:xfrm>
          <a:prstGeom prst="roundRect">
            <a:avLst/>
          </a:prstGeom>
        </p:spPr>
        <p:style>
          <a:lnRef idx="2">
            <a:schemeClr val="accent1"/>
          </a:lnRef>
          <a:fillRef idx="1">
            <a:schemeClr val="lt1"/>
          </a:fillRef>
          <a:effectRef idx="0">
            <a:schemeClr val="accent1"/>
          </a:effectRef>
          <a:fontRef idx="minor">
            <a:schemeClr val="dk1"/>
          </a:fontRef>
        </p:style>
        <p:txBody>
          <a:bodyPr rtlCol="0" anchor="ctr"/>
          <a:lstStyle/>
          <a:p>
            <a:r>
              <a:rPr lang="en-US" sz="1400" dirty="0" smtClean="0"/>
              <a:t>Many colonists – especially in merchant centers like New York – decided to agree to non-importation rules.  No English goods would be imported or sold in the Colonies.  Those who violated the rule would be roughed up.   Groups like the Sons of Liberty enforced the rules, like it or not.  In the case of the Stamp Act, the non-importation agreements worked!</a:t>
            </a:r>
            <a:endParaRPr lang="en-US" sz="1400" dirty="0"/>
          </a:p>
        </p:txBody>
      </p:sp>
    </p:spTree>
    <p:extLst>
      <p:ext uri="{BB962C8B-B14F-4D97-AF65-F5344CB8AC3E}">
        <p14:creationId xmlns:p14="http://schemas.microsoft.com/office/powerpoint/2010/main" val="347660787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Boycotts and Non-importation</a:t>
            </a:r>
            <a:endParaRPr lang="en-US" dirty="0"/>
          </a:p>
        </p:txBody>
      </p:sp>
      <p:sp>
        <p:nvSpPr>
          <p:cNvPr id="3" name="Content Placeholder 2"/>
          <p:cNvSpPr>
            <a:spLocks noGrp="1"/>
          </p:cNvSpPr>
          <p:nvPr>
            <p:ph sz="half" idx="1"/>
          </p:nvPr>
        </p:nvSpPr>
        <p:spPr>
          <a:xfrm>
            <a:off x="426128" y="1719070"/>
            <a:ext cx="4038600" cy="4986529"/>
          </a:xfrm>
        </p:spPr>
        <p:txBody>
          <a:bodyPr>
            <a:normAutofit fontScale="70000" lnSpcReduction="20000"/>
          </a:bodyPr>
          <a:lstStyle/>
          <a:p>
            <a:pPr marL="114300" indent="0">
              <a:buNone/>
            </a:pPr>
            <a:r>
              <a:rPr lang="en-US" dirty="0" smtClean="0"/>
              <a:t>In protest, the American colonists refused to buy English products.  Non-importation treaties and boycotts against English goods were enforced strictly by vigilante groups like the Sons of Liberty – who protected smugglers from customs agents, and punished those who violated the boycotts!  Merchants were not permitted to import goods from England and sell them.  Consumers were banned from purchasing English goods – and held to their commitments by force when necessary.</a:t>
            </a:r>
            <a:endParaRPr lang="en-US" dirty="0"/>
          </a:p>
        </p:txBody>
      </p:sp>
      <p:pic>
        <p:nvPicPr>
          <p:cNvPr id="5" name="Content Placeholder 4"/>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4846593" y="1719263"/>
            <a:ext cx="3641813" cy="4406900"/>
          </a:xfrm>
        </p:spPr>
      </p:pic>
    </p:spTree>
    <p:extLst>
      <p:ext uri="{BB962C8B-B14F-4D97-AF65-F5344CB8AC3E}">
        <p14:creationId xmlns:p14="http://schemas.microsoft.com/office/powerpoint/2010/main" val="114589524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England Vs. France</a:t>
            </a:r>
            <a:endParaRPr lang="en-US" dirty="0"/>
          </a:p>
        </p:txBody>
      </p:sp>
      <p:sp>
        <p:nvSpPr>
          <p:cNvPr id="4" name="Content Placeholder 3"/>
          <p:cNvSpPr>
            <a:spLocks noGrp="1"/>
          </p:cNvSpPr>
          <p:nvPr>
            <p:ph sz="half" idx="1"/>
          </p:nvPr>
        </p:nvSpPr>
        <p:spPr>
          <a:xfrm>
            <a:off x="426128" y="1719071"/>
            <a:ext cx="2698072" cy="4407408"/>
          </a:xfrm>
        </p:spPr>
        <p:txBody>
          <a:bodyPr>
            <a:normAutofit fontScale="62500" lnSpcReduction="20000"/>
          </a:bodyPr>
          <a:lstStyle/>
          <a:p>
            <a:pPr marL="114300" indent="0">
              <a:buNone/>
            </a:pPr>
            <a:r>
              <a:rPr lang="en-US" dirty="0" smtClean="0"/>
              <a:t>England and France were competing for power and influence in the New World.  Between 1689 and 1748, the two nations fought three major wars against one another.  Then, in 1754, conflicting interests in North American would provoke an even larger conflict – the French and Indian War of 1756 – 1763.</a:t>
            </a:r>
            <a:endParaRPr lang="en-US" dirty="0"/>
          </a:p>
        </p:txBody>
      </p:sp>
      <p:pic>
        <p:nvPicPr>
          <p:cNvPr id="6" name="Content Placeholder 5"/>
          <p:cNvPicPr>
            <a:picLocks noGrp="1" noChangeAspect="1"/>
          </p:cNvPicPr>
          <p:nvPr>
            <p:ph sz="half" idx="2"/>
          </p:nvPr>
        </p:nvPicPr>
        <p:blipFill>
          <a:blip r:embed="rId2" cstate="print">
            <a:extLst>
              <a:ext uri="{28A0092B-C50C-407E-A947-70E740481C1C}">
                <a14:useLocalDpi xmlns:a14="http://schemas.microsoft.com/office/drawing/2010/main" val="0"/>
              </a:ext>
            </a:extLst>
          </a:blip>
          <a:stretch>
            <a:fillRect/>
          </a:stretch>
        </p:blipFill>
        <p:spPr>
          <a:xfrm>
            <a:off x="3200400" y="1828800"/>
            <a:ext cx="5418668" cy="3429000"/>
          </a:xfrm>
        </p:spPr>
      </p:pic>
    </p:spTree>
    <p:extLst>
      <p:ext uri="{BB962C8B-B14F-4D97-AF65-F5344CB8AC3E}">
        <p14:creationId xmlns:p14="http://schemas.microsoft.com/office/powerpoint/2010/main" val="284443270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Declaratory Act</a:t>
            </a:r>
            <a:endParaRPr lang="en-US" dirty="0"/>
          </a:p>
        </p:txBody>
      </p:sp>
      <p:sp>
        <p:nvSpPr>
          <p:cNvPr id="3" name="Content Placeholder 2"/>
          <p:cNvSpPr>
            <a:spLocks noGrp="1"/>
          </p:cNvSpPr>
          <p:nvPr>
            <p:ph idx="1"/>
          </p:nvPr>
        </p:nvSpPr>
        <p:spPr/>
        <p:txBody>
          <a:bodyPr/>
          <a:lstStyle/>
          <a:p>
            <a:r>
              <a:rPr lang="en-US" dirty="0" smtClean="0"/>
              <a:t>The British were forced to repeal the Stamp Act due to the popular revolt which took place in the Colonies.  Although repealing the Act, the Parliament also insisted that they had </a:t>
            </a:r>
            <a:r>
              <a:rPr lang="en-US" i="1" u="sng" dirty="0" smtClean="0"/>
              <a:t>the right </a:t>
            </a:r>
            <a:r>
              <a:rPr lang="en-US" dirty="0" smtClean="0"/>
              <a:t>to tax the colonists at any time.</a:t>
            </a:r>
          </a:p>
          <a:p>
            <a:r>
              <a:rPr lang="en-US" dirty="0" smtClean="0"/>
              <a:t>While Americans celebrated a great victory over the Parliament, England was shocked by the suggestion that they could not tax their subjects, and viewed it as essential to clarify their right!</a:t>
            </a:r>
            <a:endParaRPr lang="en-US" dirty="0"/>
          </a:p>
        </p:txBody>
      </p:sp>
    </p:spTree>
    <p:extLst>
      <p:ext uri="{BB962C8B-B14F-4D97-AF65-F5344CB8AC3E}">
        <p14:creationId xmlns:p14="http://schemas.microsoft.com/office/powerpoint/2010/main" val="3627464936"/>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Townshend Acts</a:t>
            </a:r>
            <a:endParaRPr lang="en-US" dirty="0"/>
          </a:p>
        </p:txBody>
      </p:sp>
      <p:sp>
        <p:nvSpPr>
          <p:cNvPr id="3" name="Content Placeholder 2"/>
          <p:cNvSpPr>
            <a:spLocks noGrp="1"/>
          </p:cNvSpPr>
          <p:nvPr>
            <p:ph idx="1"/>
          </p:nvPr>
        </p:nvSpPr>
        <p:spPr>
          <a:xfrm>
            <a:off x="457200" y="1752601"/>
            <a:ext cx="8229600" cy="3810000"/>
          </a:xfrm>
        </p:spPr>
        <p:txBody>
          <a:bodyPr/>
          <a:lstStyle/>
          <a:p>
            <a:pPr marL="114300" indent="0">
              <a:buNone/>
            </a:pPr>
            <a:r>
              <a:rPr lang="en-US" dirty="0" smtClean="0"/>
              <a:t>In an effort to reassert themselves, the Townshend Acts were passed.  After the Declaratory Act was passed by the Parliament, they quickly attempted to demonstrate the Empires mastery over the islands by focusing on new revenue collection techniques: </a:t>
            </a:r>
            <a:endParaRPr lang="en-US" dirty="0"/>
          </a:p>
          <a:p>
            <a:r>
              <a:rPr lang="en-US" dirty="0" smtClean="0"/>
              <a:t>Glass, paper, paint, lead, and tea were all targeted.</a:t>
            </a:r>
          </a:p>
          <a:p>
            <a:r>
              <a:rPr lang="en-US" dirty="0" smtClean="0"/>
              <a:t>Vice-Admiralty Courts were re-established.</a:t>
            </a:r>
          </a:p>
          <a:p>
            <a:r>
              <a:rPr lang="en-US" dirty="0" smtClean="0"/>
              <a:t>British troops were deployed.</a:t>
            </a:r>
            <a:endParaRPr lang="en-US" dirty="0"/>
          </a:p>
        </p:txBody>
      </p:sp>
      <p:sp>
        <p:nvSpPr>
          <p:cNvPr id="4" name="Rounded Rectangle 3"/>
          <p:cNvSpPr/>
          <p:nvPr/>
        </p:nvSpPr>
        <p:spPr>
          <a:xfrm>
            <a:off x="457200" y="5486400"/>
            <a:ext cx="8305800" cy="1143000"/>
          </a:xfrm>
          <a:prstGeom prst="roundRect">
            <a:avLst/>
          </a:prstGeom>
        </p:spPr>
        <p:style>
          <a:lnRef idx="2">
            <a:schemeClr val="accent1"/>
          </a:lnRef>
          <a:fillRef idx="1">
            <a:schemeClr val="lt1"/>
          </a:fillRef>
          <a:effectRef idx="0">
            <a:schemeClr val="accent1"/>
          </a:effectRef>
          <a:fontRef idx="minor">
            <a:schemeClr val="dk1"/>
          </a:fontRef>
        </p:style>
        <p:txBody>
          <a:bodyPr rtlCol="0" anchor="ctr"/>
          <a:lstStyle/>
          <a:p>
            <a:r>
              <a:rPr lang="en-US" dirty="0" smtClean="0"/>
              <a:t>Editorials were written, and circular letters against the taxes were distributed; the Virginia Resolves were passed by the House of Burgesses claiming only their taxes were legitimate; non-importation treaties were resumed, and ladies began producing homespun clothing. </a:t>
            </a:r>
            <a:endParaRPr lang="en-US" dirty="0"/>
          </a:p>
        </p:txBody>
      </p:sp>
    </p:spTree>
    <p:extLst>
      <p:ext uri="{BB962C8B-B14F-4D97-AF65-F5344CB8AC3E}">
        <p14:creationId xmlns:p14="http://schemas.microsoft.com/office/powerpoint/2010/main" val="697798444"/>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038600" y="885444"/>
            <a:ext cx="4267200" cy="4858512"/>
          </a:xfrm>
        </p:spPr>
      </p:pic>
      <p:sp>
        <p:nvSpPr>
          <p:cNvPr id="5" name="Text Placeholder 4"/>
          <p:cNvSpPr>
            <a:spLocks noGrp="1"/>
          </p:cNvSpPr>
          <p:nvPr>
            <p:ph type="body" sz="half" idx="2"/>
          </p:nvPr>
        </p:nvSpPr>
        <p:spPr/>
        <p:txBody>
          <a:bodyPr/>
          <a:lstStyle/>
          <a:p>
            <a:r>
              <a:rPr lang="en-US" dirty="0" smtClean="0"/>
              <a:t>March 5, 1770,the Boston Massacre takes place.  </a:t>
            </a:r>
            <a:r>
              <a:rPr lang="en-US" dirty="0" err="1" smtClean="0"/>
              <a:t>Crispus</a:t>
            </a:r>
            <a:r>
              <a:rPr lang="en-US" dirty="0" smtClean="0"/>
              <a:t> Attucks, a free black man, was killed in the shooting.  John Adams would defend the soldiers.</a:t>
            </a:r>
            <a:endParaRPr lang="en-US" dirty="0"/>
          </a:p>
        </p:txBody>
      </p:sp>
      <p:sp>
        <p:nvSpPr>
          <p:cNvPr id="2" name="Title 1"/>
          <p:cNvSpPr>
            <a:spLocks noGrp="1"/>
          </p:cNvSpPr>
          <p:nvPr>
            <p:ph type="title"/>
          </p:nvPr>
        </p:nvSpPr>
        <p:spPr/>
        <p:txBody>
          <a:bodyPr/>
          <a:lstStyle/>
          <a:p>
            <a:r>
              <a:rPr lang="en-US" dirty="0" smtClean="0"/>
              <a:t>The Boston Massacre</a:t>
            </a:r>
            <a:endParaRPr lang="en-US" dirty="0"/>
          </a:p>
        </p:txBody>
      </p:sp>
    </p:spTree>
    <p:extLst>
      <p:ext uri="{BB962C8B-B14F-4D97-AF65-F5344CB8AC3E}">
        <p14:creationId xmlns:p14="http://schemas.microsoft.com/office/powerpoint/2010/main" val="3543336129"/>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The Boston Massacre</a:t>
            </a:r>
            <a:endParaRPr lang="en-US" dirty="0"/>
          </a:p>
        </p:txBody>
      </p:sp>
      <p:sp>
        <p:nvSpPr>
          <p:cNvPr id="6" name="Content Placeholder 5"/>
          <p:cNvSpPr>
            <a:spLocks noGrp="1"/>
          </p:cNvSpPr>
          <p:nvPr>
            <p:ph idx="1"/>
          </p:nvPr>
        </p:nvSpPr>
        <p:spPr/>
        <p:txBody>
          <a:bodyPr>
            <a:normAutofit fontScale="92500" lnSpcReduction="10000"/>
          </a:bodyPr>
          <a:lstStyle/>
          <a:p>
            <a:r>
              <a:rPr lang="en-US" dirty="0" smtClean="0"/>
              <a:t>Ben Franklin had predicted that the landing of so many troops in Boston would inevitably lead to some similar mayhem as unfolded on March 5, 1770.</a:t>
            </a:r>
          </a:p>
          <a:p>
            <a:r>
              <a:rPr lang="en-US" dirty="0" smtClean="0"/>
              <a:t>The occupation of Boston was, of course, an exceedingly tense time.  But even after the Boston Massacre, there was more effort at reconciliation than at escalation.  American colonists wanted their rights – as Englishmen – restored.</a:t>
            </a:r>
          </a:p>
          <a:p>
            <a:r>
              <a:rPr lang="en-US" dirty="0" smtClean="0"/>
              <a:t>John Adams, who had defended the soldiers who were charged, probably recognized that there was plenty of blame to go around as the trial wound down.  He remained loyal to the English, though, throughout this period.</a:t>
            </a:r>
            <a:endParaRPr lang="en-US" dirty="0"/>
          </a:p>
        </p:txBody>
      </p:sp>
    </p:spTree>
    <p:extLst>
      <p:ext uri="{BB962C8B-B14F-4D97-AF65-F5344CB8AC3E}">
        <p14:creationId xmlns:p14="http://schemas.microsoft.com/office/powerpoint/2010/main" val="113442843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Placeholder 8"/>
          <p:cNvPicPr>
            <a:picLocks noGrp="1" noChangeAspect="1"/>
          </p:cNvPicPr>
          <p:nvPr>
            <p:ph type="pic" idx="1"/>
          </p:nvPr>
        </p:nvPicPr>
        <p:blipFill>
          <a:blip r:embed="rId2">
            <a:extLst>
              <a:ext uri="{28A0092B-C50C-407E-A947-70E740481C1C}">
                <a14:useLocalDpi xmlns:a14="http://schemas.microsoft.com/office/drawing/2010/main" val="0"/>
              </a:ext>
            </a:extLst>
          </a:blip>
          <a:srcRect t="4162" b="4162"/>
          <a:stretch>
            <a:fillRect/>
          </a:stretch>
        </p:blipFill>
        <p:spPr>
          <a:xfrm>
            <a:off x="914400" y="228600"/>
            <a:ext cx="7239000" cy="4724400"/>
          </a:xfrm>
        </p:spPr>
      </p:pic>
      <p:sp>
        <p:nvSpPr>
          <p:cNvPr id="7" name="Text Placeholder 6"/>
          <p:cNvSpPr>
            <a:spLocks noGrp="1"/>
          </p:cNvSpPr>
          <p:nvPr>
            <p:ph type="body" sz="half" idx="2"/>
          </p:nvPr>
        </p:nvSpPr>
        <p:spPr/>
        <p:txBody>
          <a:bodyPr/>
          <a:lstStyle/>
          <a:p>
            <a:r>
              <a:rPr lang="en-US" dirty="0" err="1" smtClean="0"/>
              <a:t>ThE</a:t>
            </a:r>
            <a:r>
              <a:rPr lang="en-US" dirty="0" smtClean="0"/>
              <a:t> French plan to unify their holdings</a:t>
            </a:r>
            <a:endParaRPr lang="en-US" dirty="0"/>
          </a:p>
        </p:txBody>
      </p:sp>
      <p:sp>
        <p:nvSpPr>
          <p:cNvPr id="5" name="Title 4"/>
          <p:cNvSpPr>
            <a:spLocks noGrp="1"/>
          </p:cNvSpPr>
          <p:nvPr>
            <p:ph type="title"/>
          </p:nvPr>
        </p:nvSpPr>
        <p:spPr/>
        <p:txBody>
          <a:bodyPr>
            <a:normAutofit fontScale="90000"/>
          </a:bodyPr>
          <a:lstStyle/>
          <a:p>
            <a:r>
              <a:rPr lang="en-US" dirty="0" smtClean="0"/>
              <a:t>The Chain of Forts from Lake Ontario to the Ohio </a:t>
            </a:r>
            <a:endParaRPr lang="en-US" dirty="0"/>
          </a:p>
        </p:txBody>
      </p:sp>
    </p:spTree>
    <p:extLst>
      <p:ext uri="{BB962C8B-B14F-4D97-AF65-F5344CB8AC3E}">
        <p14:creationId xmlns:p14="http://schemas.microsoft.com/office/powerpoint/2010/main" val="205866273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Content Placeholder 7"/>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3720789" y="381000"/>
            <a:ext cx="4902822" cy="5867399"/>
          </a:xfrm>
        </p:spPr>
      </p:pic>
      <p:sp>
        <p:nvSpPr>
          <p:cNvPr id="7" name="Text Placeholder 6"/>
          <p:cNvSpPr>
            <a:spLocks noGrp="1"/>
          </p:cNvSpPr>
          <p:nvPr>
            <p:ph type="body" sz="half" idx="2"/>
          </p:nvPr>
        </p:nvSpPr>
        <p:spPr/>
        <p:txBody>
          <a:bodyPr>
            <a:normAutofit fontScale="92500" lnSpcReduction="10000"/>
          </a:bodyPr>
          <a:lstStyle/>
          <a:p>
            <a:r>
              <a:rPr lang="en-US" dirty="0" smtClean="0"/>
              <a:t>Washington played a central role in starting the French and Indian War.  At the time, he was an English soldier.  Twenty years later, he would lead Americans against England (with aid from the French!) </a:t>
            </a:r>
            <a:endParaRPr lang="en-US" dirty="0"/>
          </a:p>
        </p:txBody>
      </p:sp>
      <p:sp>
        <p:nvSpPr>
          <p:cNvPr id="5" name="Title 4"/>
          <p:cNvSpPr>
            <a:spLocks noGrp="1"/>
          </p:cNvSpPr>
          <p:nvPr>
            <p:ph type="title"/>
          </p:nvPr>
        </p:nvSpPr>
        <p:spPr/>
        <p:txBody>
          <a:bodyPr/>
          <a:lstStyle/>
          <a:p>
            <a:r>
              <a:rPr lang="en-US" dirty="0" smtClean="0"/>
              <a:t>George Washington</a:t>
            </a:r>
            <a:endParaRPr lang="en-US" dirty="0"/>
          </a:p>
        </p:txBody>
      </p:sp>
    </p:spTree>
    <p:extLst>
      <p:ext uri="{BB962C8B-B14F-4D97-AF65-F5344CB8AC3E}">
        <p14:creationId xmlns:p14="http://schemas.microsoft.com/office/powerpoint/2010/main" val="139444970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The Albany conference</a:t>
            </a:r>
            <a:endParaRPr lang="en-US" dirty="0"/>
          </a:p>
        </p:txBody>
      </p:sp>
      <p:sp>
        <p:nvSpPr>
          <p:cNvPr id="6" name="Content Placeholder 5"/>
          <p:cNvSpPr>
            <a:spLocks noGrp="1"/>
          </p:cNvSpPr>
          <p:nvPr>
            <p:ph sz="half" idx="1"/>
          </p:nvPr>
        </p:nvSpPr>
        <p:spPr>
          <a:xfrm>
            <a:off x="381000" y="1719070"/>
            <a:ext cx="3276600" cy="4757929"/>
          </a:xfrm>
        </p:spPr>
        <p:txBody>
          <a:bodyPr>
            <a:normAutofit fontScale="77500" lnSpcReduction="20000"/>
          </a:bodyPr>
          <a:lstStyle/>
          <a:p>
            <a:r>
              <a:rPr lang="en-US" dirty="0" smtClean="0"/>
              <a:t>Albany was the capital of New York, located along the Hudson River.</a:t>
            </a:r>
          </a:p>
          <a:p>
            <a:endParaRPr lang="en-US" dirty="0"/>
          </a:p>
          <a:p>
            <a:r>
              <a:rPr lang="en-US" dirty="0" smtClean="0"/>
              <a:t>Delegates from the various English colonies met with the Iroquois Confederation during the Albany Conference, hoping to establish a mutually beneficial military alliance. </a:t>
            </a:r>
            <a:endParaRPr lang="en-US" dirty="0"/>
          </a:p>
        </p:txBody>
      </p:sp>
      <p:pic>
        <p:nvPicPr>
          <p:cNvPr id="8" name="Content Placeholder 7"/>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3771900" y="2027238"/>
            <a:ext cx="4800600" cy="3790950"/>
          </a:xfrm>
        </p:spPr>
      </p:pic>
    </p:spTree>
    <p:extLst>
      <p:ext uri="{BB962C8B-B14F-4D97-AF65-F5344CB8AC3E}">
        <p14:creationId xmlns:p14="http://schemas.microsoft.com/office/powerpoint/2010/main" val="81114351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Placeholder 8"/>
          <p:cNvPicPr>
            <a:picLocks noGrp="1" noChangeAspect="1"/>
          </p:cNvPicPr>
          <p:nvPr>
            <p:ph type="pic" idx="1"/>
          </p:nvPr>
        </p:nvPicPr>
        <p:blipFill>
          <a:blip r:embed="rId2">
            <a:extLst>
              <a:ext uri="{28A0092B-C50C-407E-A947-70E740481C1C}">
                <a14:useLocalDpi xmlns:a14="http://schemas.microsoft.com/office/drawing/2010/main" val="0"/>
              </a:ext>
            </a:extLst>
          </a:blip>
          <a:srcRect t="9736" b="9736"/>
          <a:stretch>
            <a:fillRect/>
          </a:stretch>
        </p:blipFill>
        <p:spPr/>
      </p:pic>
      <p:sp>
        <p:nvSpPr>
          <p:cNvPr id="7" name="Text Placeholder 6"/>
          <p:cNvSpPr>
            <a:spLocks noGrp="1"/>
          </p:cNvSpPr>
          <p:nvPr>
            <p:ph type="body" sz="half" idx="2"/>
          </p:nvPr>
        </p:nvSpPr>
        <p:spPr/>
        <p:txBody>
          <a:bodyPr/>
          <a:lstStyle/>
          <a:p>
            <a:r>
              <a:rPr lang="en-US" dirty="0" smtClean="0"/>
              <a:t>Major General Edward Braddock</a:t>
            </a:r>
            <a:endParaRPr lang="en-US" dirty="0"/>
          </a:p>
        </p:txBody>
      </p:sp>
      <p:sp>
        <p:nvSpPr>
          <p:cNvPr id="5" name="Title 4"/>
          <p:cNvSpPr>
            <a:spLocks noGrp="1"/>
          </p:cNvSpPr>
          <p:nvPr>
            <p:ph type="title"/>
          </p:nvPr>
        </p:nvSpPr>
        <p:spPr/>
        <p:txBody>
          <a:bodyPr/>
          <a:lstStyle/>
          <a:p>
            <a:r>
              <a:rPr lang="en-US" dirty="0" smtClean="0"/>
              <a:t>A Supreme Commander for the colonies</a:t>
            </a:r>
            <a:endParaRPr lang="en-US" dirty="0"/>
          </a:p>
        </p:txBody>
      </p:sp>
    </p:spTree>
    <p:extLst>
      <p:ext uri="{BB962C8B-B14F-4D97-AF65-F5344CB8AC3E}">
        <p14:creationId xmlns:p14="http://schemas.microsoft.com/office/powerpoint/2010/main" val="135760592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Placeholder 4"/>
          <p:cNvPicPr>
            <a:picLocks noGrp="1" noChangeAspect="1"/>
          </p:cNvPicPr>
          <p:nvPr>
            <p:ph type="pic" idx="1"/>
          </p:nvPr>
        </p:nvPicPr>
        <p:blipFill>
          <a:blip r:embed="rId2">
            <a:duotone>
              <a:schemeClr val="accent1">
                <a:shade val="45000"/>
                <a:satMod val="135000"/>
              </a:schemeClr>
              <a:prstClr val="white"/>
            </a:duotone>
            <a:extLst>
              <a:ext uri="{28A0092B-C50C-407E-A947-70E740481C1C}">
                <a14:useLocalDpi xmlns:a14="http://schemas.microsoft.com/office/drawing/2010/main" val="0"/>
              </a:ext>
            </a:extLst>
          </a:blip>
          <a:srcRect t="11351" b="11351"/>
          <a:stretch>
            <a:fillRect/>
          </a:stretch>
        </p:blipFill>
        <p:spPr/>
      </p:pic>
      <p:sp>
        <p:nvSpPr>
          <p:cNvPr id="3" name="Text Placeholder 2"/>
          <p:cNvSpPr>
            <a:spLocks noGrp="1"/>
          </p:cNvSpPr>
          <p:nvPr>
            <p:ph type="body" sz="half" idx="2"/>
          </p:nvPr>
        </p:nvSpPr>
        <p:spPr/>
        <p:txBody>
          <a:bodyPr/>
          <a:lstStyle/>
          <a:p>
            <a:r>
              <a:rPr lang="en-US" dirty="0" smtClean="0"/>
              <a:t>In 1754, the colonists opted for death!</a:t>
            </a:r>
            <a:endParaRPr lang="en-US" dirty="0"/>
          </a:p>
        </p:txBody>
      </p:sp>
      <p:sp>
        <p:nvSpPr>
          <p:cNvPr id="4" name="Title 3"/>
          <p:cNvSpPr>
            <a:spLocks noGrp="1"/>
          </p:cNvSpPr>
          <p:nvPr>
            <p:ph type="title"/>
          </p:nvPr>
        </p:nvSpPr>
        <p:spPr/>
        <p:txBody>
          <a:bodyPr/>
          <a:lstStyle/>
          <a:p>
            <a:r>
              <a:rPr lang="en-US" dirty="0" smtClean="0"/>
              <a:t>Ben Franklin: “Join, or Die.”</a:t>
            </a:r>
            <a:endParaRPr lang="en-US" dirty="0"/>
          </a:p>
        </p:txBody>
      </p:sp>
    </p:spTree>
    <p:extLst>
      <p:ext uri="{BB962C8B-B14F-4D97-AF65-F5344CB8AC3E}">
        <p14:creationId xmlns:p14="http://schemas.microsoft.com/office/powerpoint/2010/main" val="222009697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US" dirty="0" smtClean="0"/>
              <a:t>The French and Indian War: The Participants and Combatants </a:t>
            </a:r>
            <a:endParaRPr lang="en-US" dirty="0"/>
          </a:p>
        </p:txBody>
      </p:sp>
      <p:sp>
        <p:nvSpPr>
          <p:cNvPr id="6" name="Text Placeholder 5"/>
          <p:cNvSpPr>
            <a:spLocks noGrp="1"/>
          </p:cNvSpPr>
          <p:nvPr>
            <p:ph type="body" idx="1"/>
          </p:nvPr>
        </p:nvSpPr>
        <p:spPr/>
        <p:txBody>
          <a:bodyPr/>
          <a:lstStyle/>
          <a:p>
            <a:r>
              <a:rPr lang="en-US" b="1" dirty="0" smtClean="0">
                <a:solidFill>
                  <a:schemeClr val="accent1">
                    <a:lumMod val="75000"/>
                  </a:schemeClr>
                </a:solidFill>
              </a:rPr>
              <a:t>The European View</a:t>
            </a:r>
            <a:endParaRPr lang="en-US" b="1" dirty="0">
              <a:solidFill>
                <a:schemeClr val="accent1">
                  <a:lumMod val="75000"/>
                </a:schemeClr>
              </a:solidFill>
            </a:endParaRPr>
          </a:p>
        </p:txBody>
      </p:sp>
      <p:sp>
        <p:nvSpPr>
          <p:cNvPr id="7" name="Content Placeholder 6"/>
          <p:cNvSpPr>
            <a:spLocks noGrp="1"/>
          </p:cNvSpPr>
          <p:nvPr>
            <p:ph sz="half" idx="2"/>
          </p:nvPr>
        </p:nvSpPr>
        <p:spPr/>
        <p:txBody>
          <a:bodyPr>
            <a:normAutofit fontScale="92500" lnSpcReduction="20000"/>
          </a:bodyPr>
          <a:lstStyle/>
          <a:p>
            <a:pPr marL="0" indent="0">
              <a:buNone/>
            </a:pPr>
            <a:r>
              <a:rPr lang="en-US" dirty="0" smtClean="0"/>
              <a:t>From the European perspective, the conflict was simple.  French colonists and their allies – the Iroquois Confederation – were fighting against the British and their colonial partners – the American colonists.   The side with the more cohesive bond was likely to win the conflict.  But this is a little bit of an oversimplification as well.</a:t>
            </a:r>
            <a:endParaRPr lang="en-US" dirty="0"/>
          </a:p>
        </p:txBody>
      </p:sp>
      <p:sp>
        <p:nvSpPr>
          <p:cNvPr id="8" name="Text Placeholder 7"/>
          <p:cNvSpPr>
            <a:spLocks noGrp="1"/>
          </p:cNvSpPr>
          <p:nvPr>
            <p:ph type="body" sz="quarter" idx="3"/>
          </p:nvPr>
        </p:nvSpPr>
        <p:spPr/>
        <p:txBody>
          <a:bodyPr/>
          <a:lstStyle/>
          <a:p>
            <a:r>
              <a:rPr lang="en-US" b="1" dirty="0" smtClean="0">
                <a:solidFill>
                  <a:schemeClr val="accent1">
                    <a:lumMod val="75000"/>
                  </a:schemeClr>
                </a:solidFill>
              </a:rPr>
              <a:t>An American Perspective</a:t>
            </a:r>
            <a:endParaRPr lang="en-US" b="1" dirty="0">
              <a:solidFill>
                <a:schemeClr val="accent1">
                  <a:lumMod val="75000"/>
                </a:schemeClr>
              </a:solidFill>
            </a:endParaRPr>
          </a:p>
        </p:txBody>
      </p:sp>
      <p:sp>
        <p:nvSpPr>
          <p:cNvPr id="9" name="Content Placeholder 8"/>
          <p:cNvSpPr>
            <a:spLocks noGrp="1"/>
          </p:cNvSpPr>
          <p:nvPr>
            <p:ph sz="quarter" idx="4"/>
          </p:nvPr>
        </p:nvSpPr>
        <p:spPr/>
        <p:txBody>
          <a:bodyPr>
            <a:normAutofit fontScale="92500" lnSpcReduction="20000"/>
          </a:bodyPr>
          <a:lstStyle/>
          <a:p>
            <a:pPr marL="0" indent="0">
              <a:buNone/>
            </a:pPr>
            <a:r>
              <a:rPr lang="en-US" dirty="0" smtClean="0"/>
              <a:t>From the perspective of Native Americans – and one might argue that American Colonists had a more complicated understanding of this than the British – the war was a conflict between the French and the English and the Iroquois Confederation.  And the Indians were the ones who held the balance of power at stake. </a:t>
            </a:r>
            <a:endParaRPr lang="en-US" dirty="0"/>
          </a:p>
        </p:txBody>
      </p:sp>
    </p:spTree>
    <p:extLst>
      <p:ext uri="{BB962C8B-B14F-4D97-AF65-F5344CB8AC3E}">
        <p14:creationId xmlns:p14="http://schemas.microsoft.com/office/powerpoint/2010/main" val="55350297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French and Indian War</a:t>
            </a:r>
            <a:endParaRPr lang="en-US" dirty="0"/>
          </a:p>
        </p:txBody>
      </p:sp>
      <p:sp>
        <p:nvSpPr>
          <p:cNvPr id="4" name="Content Placeholder 3"/>
          <p:cNvSpPr>
            <a:spLocks noGrp="1"/>
          </p:cNvSpPr>
          <p:nvPr>
            <p:ph sz="half" idx="1"/>
          </p:nvPr>
        </p:nvSpPr>
        <p:spPr>
          <a:xfrm>
            <a:off x="426128" y="1719071"/>
            <a:ext cx="3231472" cy="4407408"/>
          </a:xfrm>
        </p:spPr>
        <p:txBody>
          <a:bodyPr>
            <a:normAutofit fontScale="62500" lnSpcReduction="20000"/>
          </a:bodyPr>
          <a:lstStyle/>
          <a:p>
            <a:pPr marL="114300" indent="0">
              <a:buNone/>
            </a:pPr>
            <a:r>
              <a:rPr lang="en-US" dirty="0" smtClean="0"/>
              <a:t>At the end of the French and Indian War, England is the most powerful nation on Earth, has full possession of France’s North American colonies, and controls markets in North America and Europe.  Although thrilled to have been victorious, the British were also overextended, and their treasury was exhausted.  Good tax policy and revenue plans would be required in order to maintain the empire they had created and gain greater prosperity.</a:t>
            </a:r>
            <a:endParaRPr lang="en-US" dirty="0"/>
          </a:p>
        </p:txBody>
      </p:sp>
      <p:pic>
        <p:nvPicPr>
          <p:cNvPr id="6" name="Content Placeholder 5"/>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3657599" y="1828800"/>
            <a:ext cx="5197349" cy="3962400"/>
          </a:xfrm>
        </p:spPr>
      </p:pic>
    </p:spTree>
    <p:extLst>
      <p:ext uri="{BB962C8B-B14F-4D97-AF65-F5344CB8AC3E}">
        <p14:creationId xmlns:p14="http://schemas.microsoft.com/office/powerpoint/2010/main" val="1324783467"/>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pothecary">
  <a:themeElements>
    <a:clrScheme name="NewsPrint">
      <a:dk1>
        <a:sysClr val="windowText" lastClr="000000"/>
      </a:dk1>
      <a:lt1>
        <a:sysClr val="window" lastClr="FFFFFF"/>
      </a:lt1>
      <a:dk2>
        <a:srgbClr val="303030"/>
      </a:dk2>
      <a:lt2>
        <a:srgbClr val="DEDEE0"/>
      </a:lt2>
      <a:accent1>
        <a:srgbClr val="AD0101"/>
      </a:accent1>
      <a:accent2>
        <a:srgbClr val="726056"/>
      </a:accent2>
      <a:accent3>
        <a:srgbClr val="AC956E"/>
      </a:accent3>
      <a:accent4>
        <a:srgbClr val="808DA9"/>
      </a:accent4>
      <a:accent5>
        <a:srgbClr val="424E5B"/>
      </a:accent5>
      <a:accent6>
        <a:srgbClr val="730E00"/>
      </a:accent6>
      <a:hlink>
        <a:srgbClr val="D26900"/>
      </a:hlink>
      <a:folHlink>
        <a:srgbClr val="D89243"/>
      </a:folHlink>
    </a:clrScheme>
    <a:fontScheme name="Apothecary">
      <a:majorFont>
        <a:latin typeface="Book Antiqua"/>
        <a:ea typeface=""/>
        <a:cs typeface=""/>
        <a:font script="Jpan" typeface="HGS明朝B"/>
        <a:font script="Hang" typeface="HY견명조"/>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a:ea typeface=""/>
        <a:cs typeface=""/>
        <a:font script="Jpan" typeface="ＭＳ ゴシック"/>
        <a:font script="Hang" typeface="HY견명조"/>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Apothecary">
      <a:fillStyleLst>
        <a:solidFill>
          <a:schemeClr val="phClr"/>
        </a:solidFill>
        <a:gradFill rotWithShape="1">
          <a:gsLst>
            <a:gs pos="0">
              <a:schemeClr val="phClr">
                <a:tint val="1000"/>
                <a:satMod val="100000"/>
              </a:schemeClr>
            </a:gs>
            <a:gs pos="68000">
              <a:schemeClr val="phClr">
                <a:tint val="77000"/>
                <a:satMod val="100000"/>
              </a:schemeClr>
            </a:gs>
            <a:gs pos="81000">
              <a:schemeClr val="phClr">
                <a:tint val="79000"/>
                <a:satMod val="100000"/>
              </a:schemeClr>
            </a:gs>
            <a:gs pos="86000">
              <a:schemeClr val="phClr">
                <a:tint val="73000"/>
                <a:satMod val="100000"/>
              </a:schemeClr>
            </a:gs>
            <a:gs pos="100000">
              <a:schemeClr val="phClr">
                <a:tint val="35000"/>
                <a:satMod val="100000"/>
              </a:schemeClr>
            </a:gs>
          </a:gsLst>
          <a:lin ang="5400000" scaled="0"/>
        </a:gradFill>
        <a:gradFill rotWithShape="1">
          <a:gsLst>
            <a:gs pos="0">
              <a:schemeClr val="phClr">
                <a:tint val="73000"/>
                <a:shade val="100000"/>
                <a:satMod val="150000"/>
              </a:schemeClr>
            </a:gs>
            <a:gs pos="25000">
              <a:schemeClr val="phClr">
                <a:tint val="96000"/>
                <a:shade val="80000"/>
                <a:satMod val="105000"/>
              </a:schemeClr>
            </a:gs>
            <a:gs pos="38000">
              <a:schemeClr val="phClr">
                <a:tint val="96000"/>
                <a:shade val="59000"/>
                <a:satMod val="120000"/>
              </a:schemeClr>
            </a:gs>
            <a:gs pos="55000">
              <a:schemeClr val="phClr">
                <a:tint val="100000"/>
                <a:shade val="57000"/>
                <a:satMod val="120000"/>
              </a:schemeClr>
            </a:gs>
            <a:gs pos="80000">
              <a:schemeClr val="phClr">
                <a:tint val="100000"/>
                <a:shade val="56000"/>
                <a:satMod val="145000"/>
              </a:schemeClr>
            </a:gs>
            <a:gs pos="88000">
              <a:schemeClr val="phClr">
                <a:tint val="100000"/>
                <a:shade val="63000"/>
                <a:satMod val="160000"/>
              </a:schemeClr>
            </a:gs>
            <a:gs pos="100000">
              <a:schemeClr val="phClr">
                <a:tint val="99000"/>
                <a:shade val="100000"/>
                <a:satMod val="155000"/>
              </a:schemeClr>
            </a:gs>
          </a:gsLst>
          <a:lin ang="54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scene3d>
            <a:camera prst="orthographicFront">
              <a:rot lat="0" lon="0" rev="0"/>
            </a:camera>
            <a:lightRig rig="glow" dir="tl">
              <a:rot lat="0" lon="0" rev="1800000"/>
            </a:lightRig>
          </a:scene3d>
          <a:sp3d contourW="10160" prstMaterial="dkEdge">
            <a:bevelT w="0" h="0" prst="angle"/>
            <a:contourClr>
              <a:schemeClr val="phClr">
                <a:shade val="30000"/>
                <a:satMod val="150000"/>
              </a:schemeClr>
            </a:contourClr>
          </a:sp3d>
        </a:effectStyle>
        <a:effectStyle>
          <a:effectLst>
            <a:glow rad="50800">
              <a:schemeClr val="phClr">
                <a:tint val="68000"/>
                <a:shade val="93000"/>
                <a:alpha val="37000"/>
                <a:satMod val="250000"/>
              </a:schemeClr>
            </a:glow>
          </a:effectLst>
          <a:scene3d>
            <a:camera prst="orthographicFront">
              <a:rot lat="0" lon="0" rev="0"/>
            </a:camera>
            <a:lightRig rig="glow" dir="t">
              <a:rot lat="0" lon="0" rev="1800000"/>
            </a:lightRig>
          </a:scene3d>
          <a:sp3d contourW="10160" prstMaterial="dkEdge">
            <a:bevelT w="20320" h="19050" prst="angle"/>
            <a:contourClr>
              <a:schemeClr val="phClr">
                <a:shade val="30000"/>
                <a:satMod val="150000"/>
              </a:schemeClr>
            </a:contourClr>
          </a:sp3d>
        </a:effectStyle>
      </a:effectStyleLst>
      <a:bgFillStyleLst>
        <a:solidFill>
          <a:schemeClr val="phClr"/>
        </a:solidFill>
        <a:solidFill>
          <a:schemeClr val="phClr">
            <a:tint val="93000"/>
            <a:satMod val="140000"/>
          </a:schemeClr>
        </a:solidFill>
        <a:blipFill rotWithShape="1">
          <a:blip xmlns:r="http://schemas.openxmlformats.org/officeDocument/2006/relationships" r:embed="rId1">
            <a:duotone>
              <a:schemeClr val="phClr">
                <a:tint val="70000"/>
                <a:satMod val="170000"/>
              </a:schemeClr>
              <a:schemeClr val="phClr">
                <a:shade val="70000"/>
                <a:satMod val="130000"/>
              </a:schemeClr>
            </a:duotone>
          </a:blip>
          <a:tile tx="0" ty="0" sx="100000" sy="10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Apothecary</Template>
  <TotalTime>1123</TotalTime>
  <Words>1691</Words>
  <Application>Microsoft Office PowerPoint</Application>
  <PresentationFormat>On-screen Show (4:3)</PresentationFormat>
  <Paragraphs>76</Paragraphs>
  <Slides>23</Slides>
  <Notes>0</Notes>
  <HiddenSlides>0</HiddenSlides>
  <MMClips>0</MMClips>
  <ScaleCrop>false</ScaleCrop>
  <HeadingPairs>
    <vt:vector size="4" baseType="variant">
      <vt:variant>
        <vt:lpstr>Theme</vt:lpstr>
      </vt:variant>
      <vt:variant>
        <vt:i4>1</vt:i4>
      </vt:variant>
      <vt:variant>
        <vt:lpstr>Slide Titles</vt:lpstr>
      </vt:variant>
      <vt:variant>
        <vt:i4>23</vt:i4>
      </vt:variant>
    </vt:vector>
  </HeadingPairs>
  <TitlesOfParts>
    <vt:vector size="24" baseType="lpstr">
      <vt:lpstr>Apothecary</vt:lpstr>
      <vt:lpstr>The Origins of the American Revolution</vt:lpstr>
      <vt:lpstr>England Vs. France</vt:lpstr>
      <vt:lpstr>The Chain of Forts from Lake Ontario to the Ohio </vt:lpstr>
      <vt:lpstr>George Washington</vt:lpstr>
      <vt:lpstr>The Albany conference</vt:lpstr>
      <vt:lpstr>A Supreme Commander for the colonies</vt:lpstr>
      <vt:lpstr>Ben Franklin: “Join, or Die.”</vt:lpstr>
      <vt:lpstr>The French and Indian War: The Participants and Combatants </vt:lpstr>
      <vt:lpstr>The French and Indian War</vt:lpstr>
      <vt:lpstr>French possessions in North america after the treaty of Paris of 1763:</vt:lpstr>
      <vt:lpstr>Retiring the English Debt</vt:lpstr>
      <vt:lpstr>The Proclamation of 1763</vt:lpstr>
      <vt:lpstr>Vice admiralty courts</vt:lpstr>
      <vt:lpstr>The Sugar Act - 1764</vt:lpstr>
      <vt:lpstr>“Taxation without representation!”</vt:lpstr>
      <vt:lpstr>The Stamp Act of 1765</vt:lpstr>
      <vt:lpstr>Reaction to the Stamp Act</vt:lpstr>
      <vt:lpstr>The Death of the Stamp Act</vt:lpstr>
      <vt:lpstr>Boycotts and Non-importation</vt:lpstr>
      <vt:lpstr>Declaratory Act</vt:lpstr>
      <vt:lpstr>The Townshend Acts</vt:lpstr>
      <vt:lpstr>The Boston Massacre</vt:lpstr>
      <vt:lpstr>The Boston Massacre</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Origins of the American REvolution</dc:title>
  <dc:creator>Adam</dc:creator>
  <cp:lastModifiedBy>Adam Henry</cp:lastModifiedBy>
  <cp:revision>50</cp:revision>
  <dcterms:created xsi:type="dcterms:W3CDTF">2013-02-05T15:43:51Z</dcterms:created>
  <dcterms:modified xsi:type="dcterms:W3CDTF">2013-09-26T20:51:30Z</dcterms:modified>
</cp:coreProperties>
</file>